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2" r:id="rId1"/>
  </p:sldMasterIdLst>
  <p:notesMasterIdLst>
    <p:notesMasterId r:id="rId48"/>
  </p:notesMasterIdLst>
  <p:sldIdLst>
    <p:sldId id="371" r:id="rId2"/>
    <p:sldId id="306" r:id="rId3"/>
    <p:sldId id="323" r:id="rId4"/>
    <p:sldId id="324" r:id="rId5"/>
    <p:sldId id="325" r:id="rId6"/>
    <p:sldId id="326" r:id="rId7"/>
    <p:sldId id="327" r:id="rId8"/>
    <p:sldId id="328" r:id="rId9"/>
    <p:sldId id="329" r:id="rId10"/>
    <p:sldId id="330" r:id="rId11"/>
    <p:sldId id="331" r:id="rId12"/>
    <p:sldId id="332" r:id="rId13"/>
    <p:sldId id="333" r:id="rId14"/>
    <p:sldId id="334" r:id="rId15"/>
    <p:sldId id="335" r:id="rId16"/>
    <p:sldId id="336" r:id="rId17"/>
    <p:sldId id="337" r:id="rId18"/>
    <p:sldId id="338" r:id="rId19"/>
    <p:sldId id="339" r:id="rId20"/>
    <p:sldId id="340" r:id="rId21"/>
    <p:sldId id="341" r:id="rId22"/>
    <p:sldId id="342" r:id="rId23"/>
    <p:sldId id="343" r:id="rId24"/>
    <p:sldId id="344" r:id="rId25"/>
    <p:sldId id="345" r:id="rId26"/>
    <p:sldId id="346" r:id="rId27"/>
    <p:sldId id="347" r:id="rId28"/>
    <p:sldId id="348" r:id="rId29"/>
    <p:sldId id="349" r:id="rId30"/>
    <p:sldId id="350" r:id="rId31"/>
    <p:sldId id="351" r:id="rId32"/>
    <p:sldId id="352" r:id="rId33"/>
    <p:sldId id="353" r:id="rId34"/>
    <p:sldId id="354" r:id="rId35"/>
    <p:sldId id="355" r:id="rId36"/>
    <p:sldId id="356" r:id="rId37"/>
    <p:sldId id="357" r:id="rId38"/>
    <p:sldId id="358" r:id="rId39"/>
    <p:sldId id="359" r:id="rId40"/>
    <p:sldId id="360" r:id="rId41"/>
    <p:sldId id="361" r:id="rId42"/>
    <p:sldId id="362" r:id="rId43"/>
    <p:sldId id="363" r:id="rId44"/>
    <p:sldId id="364" r:id="rId45"/>
    <p:sldId id="372" r:id="rId46"/>
    <p:sldId id="366" r:id="rId47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866375F2-88DD-437C-BAA4-1209B5C42EEB}">
          <p14:sldIdLst>
            <p14:sldId id="371"/>
            <p14:sldId id="306"/>
            <p14:sldId id="323"/>
            <p14:sldId id="324"/>
            <p14:sldId id="325"/>
            <p14:sldId id="326"/>
            <p14:sldId id="327"/>
            <p14:sldId id="328"/>
            <p14:sldId id="329"/>
            <p14:sldId id="330"/>
            <p14:sldId id="331"/>
            <p14:sldId id="332"/>
            <p14:sldId id="333"/>
            <p14:sldId id="334"/>
            <p14:sldId id="335"/>
            <p14:sldId id="336"/>
            <p14:sldId id="337"/>
            <p14:sldId id="338"/>
            <p14:sldId id="339"/>
            <p14:sldId id="340"/>
            <p14:sldId id="341"/>
            <p14:sldId id="342"/>
            <p14:sldId id="343"/>
            <p14:sldId id="344"/>
            <p14:sldId id="345"/>
            <p14:sldId id="346"/>
            <p14:sldId id="347"/>
            <p14:sldId id="348"/>
            <p14:sldId id="349"/>
            <p14:sldId id="350"/>
            <p14:sldId id="351"/>
            <p14:sldId id="352"/>
            <p14:sldId id="353"/>
            <p14:sldId id="354"/>
            <p14:sldId id="355"/>
            <p14:sldId id="356"/>
            <p14:sldId id="357"/>
            <p14:sldId id="358"/>
            <p14:sldId id="359"/>
            <p14:sldId id="360"/>
            <p14:sldId id="361"/>
            <p14:sldId id="362"/>
            <p14:sldId id="363"/>
            <p14:sldId id="364"/>
            <p14:sldId id="372"/>
            <p14:sldId id="36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  <a:srgbClr val="4FB4FF"/>
    <a:srgbClr val="BAE18F"/>
    <a:srgbClr val="FF3300"/>
    <a:srgbClr val="FF5B5B"/>
    <a:srgbClr val="669900"/>
    <a:srgbClr val="8FFE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095" autoAdjust="0"/>
    <p:restoredTop sz="96935" autoAdjust="0"/>
  </p:normalViewPr>
  <p:slideViewPr>
    <p:cSldViewPr>
      <p:cViewPr varScale="1">
        <p:scale>
          <a:sx n="161" d="100"/>
          <a:sy n="161" d="100"/>
        </p:scale>
        <p:origin x="2376" y="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342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>
      <p:cViewPr varScale="1">
        <p:scale>
          <a:sx n="81" d="100"/>
          <a:sy n="81" d="100"/>
        </p:scale>
        <p:origin x="-2040" y="-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D9897E-559B-4802-87FD-BDDBC21CBABC}" type="datetimeFigureOut">
              <a:rPr lang="ko-KR" altLang="en-US" smtClean="0"/>
              <a:t>2023-10-05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7AADCE-4523-43FE-B0A8-90B87F2F6B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54131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08872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  <a:prstGeom prst="rect">
            <a:avLst/>
          </a:prstGeom>
        </p:spPr>
        <p:txBody>
          <a:bodyPr/>
          <a:lstStyle>
            <a:lvl1pPr algn="r">
              <a:defRPr b="1">
                <a:solidFill>
                  <a:srgbClr val="FFC000"/>
                </a:solidFill>
              </a:defRPr>
            </a:lvl1pPr>
          </a:lstStyle>
          <a:p>
            <a:r>
              <a:rPr lang="ko-KR" altLang="en-US"/>
              <a:t>웹 프로그래밍</a:t>
            </a:r>
            <a:endParaRPr lang="ko-KR" altLang="en-US" dirty="0"/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2015-03-23</a:t>
            </a: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웹 프로그래밍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2015-03-23</a:t>
            </a: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웹 프로그래밍</a:t>
            </a:r>
          </a:p>
        </p:txBody>
      </p:sp>
      <p:sp>
        <p:nvSpPr>
          <p:cNvPr id="7" name="직사각형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1"/>
            <a:ext cx="9144000" cy="6875539"/>
          </a:xfrm>
          <a:prstGeom prst="rect">
            <a:avLst/>
          </a:prstGeom>
        </p:spPr>
      </p:pic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rgbClr val="FFFF00"/>
                </a:solidFill>
                <a:latin typeface="HY나무M" pitchFamily="18" charset="-127"/>
                <a:ea typeface="HY나무M" pitchFamily="18" charset="-127"/>
              </a:defRPr>
            </a:lvl1pPr>
          </a:lstStyle>
          <a:p>
            <a:r>
              <a:rPr lang="ko-KR" altLang="en-US"/>
              <a:t>웹 프로그래밍</a:t>
            </a:r>
            <a:endParaRPr lang="ko-KR" altLang="en-US" dirty="0"/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A6BD2C2-3D3B-4E94-BD92-61B02C5F4DEE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909073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68012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kumimoji="0" lang="ko-KR" altLang="en-US" dirty="0"/>
              <a:t>마스터 제목 스타일 편집</a:t>
            </a:r>
            <a:endParaRPr kumimoji="0" 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50405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>
                <a:latin typeface="HY나무L" pitchFamily="18" charset="-127"/>
                <a:ea typeface="HY나무L" pitchFamily="18" charset="-127"/>
              </a:defRPr>
            </a:lvl3pPr>
            <a:lvl4pPr>
              <a:defRPr sz="1400">
                <a:latin typeface="휴먼편지체" pitchFamily="18" charset="-127"/>
                <a:ea typeface="휴먼편지체" pitchFamily="18" charset="-127"/>
              </a:defRPr>
            </a:lvl4pPr>
          </a:lstStyle>
          <a:p>
            <a:pPr lvl="0" eaLnBrk="1" latinLnBrk="0" hangingPunct="1"/>
            <a:r>
              <a:rPr lang="ko-KR" altLang="en-US" dirty="0"/>
              <a:t>마스터 텍스트 스타일을 편집합니다</a:t>
            </a:r>
          </a:p>
          <a:p>
            <a:pPr lvl="1" eaLnBrk="1" latinLnBrk="0" hangingPunct="1"/>
            <a:r>
              <a:rPr lang="ko-KR" altLang="en-US" dirty="0"/>
              <a:t>둘째 수준</a:t>
            </a:r>
          </a:p>
          <a:p>
            <a:pPr lvl="2" eaLnBrk="1" latinLnBrk="0" hangingPunct="1"/>
            <a:r>
              <a:rPr lang="ko-KR" altLang="en-US" dirty="0"/>
              <a:t>셋째 수준</a:t>
            </a:r>
          </a:p>
          <a:p>
            <a:pPr lvl="3" eaLnBrk="1" latinLnBrk="0" hangingPunct="1"/>
            <a:r>
              <a:rPr lang="ko-KR" altLang="en-US" dirty="0"/>
              <a:t>넷째 수준</a:t>
            </a:r>
          </a:p>
          <a:p>
            <a:pPr lvl="4" eaLnBrk="1" latinLnBrk="0" hangingPunct="1"/>
            <a:r>
              <a:rPr lang="ko-KR" altLang="en-US" dirty="0"/>
              <a:t>다섯째 수준</a:t>
            </a:r>
            <a:endParaRPr kumimoji="0" 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>
            <a:normAutofit/>
          </a:bodyPr>
          <a:lstStyle>
            <a:lvl1pPr marL="342900" indent="-342900">
              <a:buSzPct val="100000"/>
              <a:buFont typeface="+mj-lt"/>
              <a:buAutoNum type="arabicPeriod"/>
              <a:defRPr sz="15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 dirty="0"/>
              <a:t>마스터 텍스트 스타일을 편집합니다</a:t>
            </a:r>
          </a:p>
        </p:txBody>
      </p:sp>
      <p:sp>
        <p:nvSpPr>
          <p:cNvPr id="7" name="직사각형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8" name="날짜 개체 틀 7"/>
          <p:cNvSpPr>
            <a:spLocks noGrp="1"/>
          </p:cNvSpPr>
          <p:nvPr>
            <p:ph type="dt" sz="half" idx="15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rtlCol="0"/>
          <a:lstStyle/>
          <a:p>
            <a:r>
              <a:rPr lang="en-US" altLang="ko-KR"/>
              <a:t>2015-03-23</a:t>
            </a:r>
            <a:endParaRPr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7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rtlCol="0"/>
          <a:lstStyle/>
          <a:p>
            <a:r>
              <a:rPr lang="ko-KR" altLang="en-US"/>
              <a:t>웹 프로그래밍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2015-03-23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웹 프로그래밍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8" name="직사각형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1" name="직사각형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  <a:prstGeom prst="rect">
            <a:avLst/>
          </a:prstGeom>
        </p:spPr>
        <p:txBody>
          <a:bodyPr rtlCol="0"/>
          <a:lstStyle/>
          <a:p>
            <a:r>
              <a:rPr lang="en-US" altLang="ko-KR"/>
              <a:t>2015-03-23</a:t>
            </a:r>
            <a:endParaRPr lang="ko-KR" alt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  <a:prstGeom prst="rect">
            <a:avLst/>
          </a:prstGeom>
        </p:spPr>
        <p:txBody>
          <a:bodyPr rtlCol="0"/>
          <a:lstStyle/>
          <a:p>
            <a:r>
              <a:rPr lang="ko-KR" altLang="en-US"/>
              <a:t>웹 프로그래밍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ko-KR" altLang="en-US"/>
              <a:t>그림을 추가하려면 아이콘을 클릭하십시오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개체 틀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752128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ko-KR" altLang="en-US" dirty="0"/>
              <a:t>마스터 제목 스타일 편집</a:t>
            </a:r>
            <a:endParaRPr kumimoji="0" lang="en-US" dirty="0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590550" y="1394460"/>
            <a:ext cx="8153400" cy="5058876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 dirty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dirty="0"/>
              <a:t>둘째 수준</a:t>
            </a:r>
          </a:p>
          <a:p>
            <a:pPr lvl="2" eaLnBrk="1" latinLnBrk="0" hangingPunct="1"/>
            <a:r>
              <a:rPr kumimoji="0" lang="ko-KR" altLang="en-US" dirty="0"/>
              <a:t>셋째 수준</a:t>
            </a:r>
          </a:p>
          <a:p>
            <a:pPr lvl="3" eaLnBrk="1" latinLnBrk="0" hangingPunct="1"/>
            <a:r>
              <a:rPr kumimoji="0" lang="ko-KR" altLang="en-US" dirty="0"/>
              <a:t>넷째 수준</a:t>
            </a:r>
          </a:p>
          <a:p>
            <a:pPr lvl="4" eaLnBrk="1" latinLnBrk="0" hangingPunct="1"/>
            <a:r>
              <a:rPr kumimoji="0" lang="ko-KR" altLang="en-US" dirty="0"/>
              <a:t>다섯째 수준</a:t>
            </a:r>
            <a:endParaRPr kumimoji="0" lang="en-US" dirty="0"/>
          </a:p>
        </p:txBody>
      </p:sp>
      <p:sp>
        <p:nvSpPr>
          <p:cNvPr id="7" name="직사각형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-8725" y="1052736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590550" y="1052736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4"/>
          </p:nvPr>
        </p:nvSpPr>
        <p:spPr>
          <a:xfrm>
            <a:off x="-8725" y="1036860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  <p:sldLayoutId id="2147483864" r:id="rId12"/>
  </p:sldLayoutIdLst>
  <p:hf hdr="0" dt="0"/>
  <p:txStyles>
    <p:titleStyle>
      <a:lvl1pPr algn="l" rtl="0" eaLnBrk="1" latinLnBrk="1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1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1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1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1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1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1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1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1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1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BD2C2-3D3B-4E94-BD92-61B02C5F4DEE}" type="slidenum">
              <a:rPr lang="ko-KR" altLang="en-US" smtClean="0"/>
              <a:pPr/>
              <a:t>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명품 웹 프로그래밍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713613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박스의 배치 </a:t>
            </a:r>
            <a:r>
              <a:rPr lang="en-US" altLang="ko-KR" dirty="0"/>
              <a:t>: position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normal</a:t>
            </a:r>
            <a:r>
              <a:rPr lang="ko-KR" altLang="en-US" dirty="0"/>
              <a:t> </a:t>
            </a:r>
            <a:r>
              <a:rPr lang="en-US" altLang="ko-KR" dirty="0"/>
              <a:t>flow</a:t>
            </a:r>
          </a:p>
          <a:p>
            <a:pPr lvl="1"/>
            <a:r>
              <a:rPr lang="ko-KR" altLang="en-US" dirty="0"/>
              <a:t>웹</a:t>
            </a:r>
            <a:r>
              <a:rPr lang="en-US" altLang="ko-KR" dirty="0"/>
              <a:t> </a:t>
            </a:r>
            <a:r>
              <a:rPr lang="ko-KR" altLang="en-US" dirty="0"/>
              <a:t>페이지에 나타난 순서대로 </a:t>
            </a:r>
            <a:r>
              <a:rPr lang="en-US" altLang="ko-KR" dirty="0"/>
              <a:t>HTML </a:t>
            </a:r>
            <a:r>
              <a:rPr lang="ko-KR" altLang="en-US" dirty="0"/>
              <a:t>태그 배치</a:t>
            </a:r>
            <a:endParaRPr lang="en-US" altLang="ko-KR" dirty="0"/>
          </a:p>
          <a:p>
            <a:pPr lvl="1"/>
            <a:r>
              <a:rPr lang="en-US" altLang="ko-KR" dirty="0"/>
              <a:t>position </a:t>
            </a:r>
            <a:r>
              <a:rPr lang="ko-KR" altLang="en-US" dirty="0" err="1"/>
              <a:t>프로퍼티를</a:t>
            </a:r>
            <a:r>
              <a:rPr lang="ko-KR" altLang="en-US" dirty="0"/>
              <a:t> 이용하여 </a:t>
            </a:r>
            <a:r>
              <a:rPr lang="en-US" altLang="ko-KR" dirty="0"/>
              <a:t>normal flow </a:t>
            </a:r>
            <a:r>
              <a:rPr lang="ko-KR" altLang="en-US" dirty="0"/>
              <a:t>무시 가능</a:t>
            </a:r>
            <a:endParaRPr lang="en-US" altLang="ko-KR" dirty="0"/>
          </a:p>
          <a:p>
            <a:r>
              <a:rPr lang="en-US" altLang="ko-KR" dirty="0"/>
              <a:t>position </a:t>
            </a:r>
            <a:r>
              <a:rPr lang="ko-KR" altLang="en-US" dirty="0" err="1"/>
              <a:t>프로퍼티를</a:t>
            </a:r>
            <a:r>
              <a:rPr lang="ko-KR" altLang="en-US" dirty="0"/>
              <a:t> 이용한 배치 방법</a:t>
            </a:r>
            <a:endParaRPr lang="en-US" altLang="ko-KR" dirty="0"/>
          </a:p>
          <a:p>
            <a:pPr lvl="1"/>
            <a:r>
              <a:rPr lang="ko-KR" altLang="en-US" dirty="0"/>
              <a:t>정적 배치 </a:t>
            </a:r>
            <a:r>
              <a:rPr lang="en-US" altLang="ko-KR" dirty="0"/>
              <a:t>- position : static(</a:t>
            </a:r>
            <a:r>
              <a:rPr lang="ko-KR" altLang="en-US" dirty="0"/>
              <a:t>디폴트</a:t>
            </a:r>
            <a:r>
              <a:rPr lang="en-US" altLang="ko-KR" dirty="0"/>
              <a:t>)</a:t>
            </a:r>
            <a:endParaRPr lang="ko-KR" altLang="en-US" dirty="0"/>
          </a:p>
          <a:p>
            <a:pPr lvl="1"/>
            <a:r>
              <a:rPr lang="ko-KR" altLang="en-US" dirty="0"/>
              <a:t>상대 배치 </a:t>
            </a:r>
            <a:r>
              <a:rPr lang="en-US" altLang="ko-KR" dirty="0"/>
              <a:t>- position : relative</a:t>
            </a:r>
          </a:p>
          <a:p>
            <a:pPr lvl="1"/>
            <a:r>
              <a:rPr lang="ko-KR" altLang="en-US" dirty="0"/>
              <a:t>절대 배치 </a:t>
            </a:r>
            <a:r>
              <a:rPr lang="en-US" altLang="ko-KR" dirty="0"/>
              <a:t>- position : absolute</a:t>
            </a:r>
          </a:p>
          <a:p>
            <a:pPr lvl="1"/>
            <a:r>
              <a:rPr lang="ko-KR" altLang="en-US" dirty="0"/>
              <a:t>고정 배치 </a:t>
            </a:r>
            <a:r>
              <a:rPr lang="en-US" altLang="ko-KR" dirty="0"/>
              <a:t>- position : fixed</a:t>
            </a:r>
          </a:p>
          <a:p>
            <a:pPr lvl="1"/>
            <a:r>
              <a:rPr lang="ko-KR" altLang="en-US" dirty="0"/>
              <a:t>유동 배치 </a:t>
            </a:r>
            <a:r>
              <a:rPr lang="en-US" altLang="ko-KR" dirty="0"/>
              <a:t>- float : left </a:t>
            </a:r>
            <a:r>
              <a:rPr lang="ko-KR" altLang="en-US" dirty="0"/>
              <a:t>혹은 </a:t>
            </a:r>
            <a:r>
              <a:rPr lang="en-US" altLang="ko-KR" dirty="0"/>
              <a:t>float : right </a:t>
            </a:r>
          </a:p>
          <a:p>
            <a:r>
              <a:rPr lang="en-US" altLang="ko-KR" dirty="0"/>
              <a:t>position </a:t>
            </a:r>
            <a:r>
              <a:rPr lang="ko-KR" altLang="en-US" dirty="0" err="1"/>
              <a:t>프로퍼티를</a:t>
            </a:r>
            <a:r>
              <a:rPr lang="ko-KR" altLang="en-US" dirty="0"/>
              <a:t> 사용할 때</a:t>
            </a:r>
            <a:r>
              <a:rPr lang="en-US" altLang="ko-KR" dirty="0"/>
              <a:t>, </a:t>
            </a:r>
            <a:r>
              <a:rPr lang="ko-KR" altLang="en-US" dirty="0"/>
              <a:t>태그의 위치와</a:t>
            </a:r>
            <a:r>
              <a:rPr lang="en-US" altLang="ko-KR" dirty="0"/>
              <a:t> </a:t>
            </a:r>
            <a:r>
              <a:rPr lang="ko-KR" altLang="en-US" dirty="0"/>
              <a:t>크기</a:t>
            </a:r>
          </a:p>
          <a:p>
            <a:pPr lvl="1"/>
            <a:r>
              <a:rPr lang="en-US" altLang="ko-KR" dirty="0"/>
              <a:t>top, bottom, left, right, width, height </a:t>
            </a:r>
            <a:r>
              <a:rPr lang="ko-KR" altLang="en-US" dirty="0" err="1"/>
              <a:t>프로퍼티로</a:t>
            </a:r>
            <a:r>
              <a:rPr lang="ko-KR" altLang="en-US" dirty="0"/>
              <a:t> 지정</a:t>
            </a:r>
            <a:endParaRPr lang="en-US" altLang="ko-KR" dirty="0"/>
          </a:p>
          <a:p>
            <a:pPr lvl="2"/>
            <a:r>
              <a:rPr lang="ko-KR" altLang="en-US" dirty="0"/>
              <a:t>이들 </a:t>
            </a:r>
            <a:r>
              <a:rPr lang="ko-KR" altLang="en-US" dirty="0" err="1"/>
              <a:t>프로퍼티는</a:t>
            </a:r>
            <a:r>
              <a:rPr lang="ko-KR" altLang="en-US" dirty="0"/>
              <a:t> 배치 방법에 따라 다르게 사용됨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9194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/>
              <a:t>상대 배치</a:t>
            </a:r>
            <a:r>
              <a:rPr lang="en-US" altLang="ko-KR"/>
              <a:t>, position : relative</a:t>
            </a:r>
            <a:endParaRPr lang="ko-KR" altLang="en-US" dirty="0"/>
          </a:p>
        </p:txBody>
      </p:sp>
      <p:sp>
        <p:nvSpPr>
          <p:cNvPr id="23" name="내용 개체 틀 2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normal flow</a:t>
            </a:r>
            <a:r>
              <a:rPr lang="ko-KR" altLang="en-US" dirty="0"/>
              <a:t>의 </a:t>
            </a:r>
            <a:r>
              <a:rPr lang="en-US" altLang="ko-KR" dirty="0"/>
              <a:t>‘</a:t>
            </a:r>
            <a:r>
              <a:rPr lang="ko-KR" altLang="en-US" b="1" dirty="0"/>
              <a:t>기본 위치</a:t>
            </a:r>
            <a:r>
              <a:rPr lang="en-US" altLang="ko-KR" dirty="0"/>
              <a:t>’</a:t>
            </a:r>
            <a:r>
              <a:rPr lang="ko-KR" altLang="en-US" dirty="0"/>
              <a:t>에서 </a:t>
            </a:r>
            <a:r>
              <a:rPr lang="en-US" altLang="ko-KR" dirty="0"/>
              <a:t>left, top, bottom, right </a:t>
            </a:r>
            <a:r>
              <a:rPr lang="ko-KR" altLang="en-US" dirty="0" err="1"/>
              <a:t>프로퍼티의</a:t>
            </a:r>
            <a:r>
              <a:rPr lang="ko-KR" altLang="en-US" dirty="0"/>
              <a:t> 값만큼 이동한 </a:t>
            </a:r>
            <a:r>
              <a:rPr lang="en-US" altLang="ko-KR" dirty="0"/>
              <a:t>‘</a:t>
            </a:r>
            <a:r>
              <a:rPr lang="ko-KR" altLang="en-US" b="1" dirty="0"/>
              <a:t>상대 위치</a:t>
            </a:r>
            <a:r>
              <a:rPr lang="en-US" altLang="ko-KR" dirty="0"/>
              <a:t>’</a:t>
            </a:r>
            <a:r>
              <a:rPr lang="ko-KR" altLang="en-US" dirty="0"/>
              <a:t>에 배치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11</a:t>
            </a:fld>
            <a:endParaRPr lang="ko-KR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3034468"/>
            <a:ext cx="5657931" cy="2016224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cxnSp>
        <p:nvCxnSpPr>
          <p:cNvPr id="6" name="직선 화살표 연결선 5"/>
          <p:cNvCxnSpPr/>
          <p:nvPr/>
        </p:nvCxnSpPr>
        <p:spPr>
          <a:xfrm>
            <a:off x="2587284" y="4654872"/>
            <a:ext cx="244055" cy="0"/>
          </a:xfrm>
          <a:prstGeom prst="straightConnector1">
            <a:avLst/>
          </a:prstGeom>
          <a:ln>
            <a:solidFill>
              <a:srgbClr val="C00000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883321" y="4531967"/>
            <a:ext cx="794541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rgbClr val="C00000"/>
                </a:solidFill>
              </a:rPr>
              <a:t>left : 20px</a:t>
            </a:r>
            <a:endParaRPr lang="ko-KR" altLang="en-US" sz="1000" dirty="0">
              <a:solidFill>
                <a:srgbClr val="C00000"/>
              </a:solidFill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2587284" y="4475537"/>
            <a:ext cx="0" cy="280173"/>
          </a:xfrm>
          <a:prstGeom prst="line">
            <a:avLst/>
          </a:prstGeom>
          <a:ln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/>
          <p:cNvGrpSpPr/>
          <p:nvPr/>
        </p:nvGrpSpPr>
        <p:grpSpPr>
          <a:xfrm>
            <a:off x="2587284" y="3639503"/>
            <a:ext cx="720781" cy="787104"/>
            <a:chOff x="5117790" y="3341090"/>
            <a:chExt cx="453922" cy="447950"/>
          </a:xfrm>
        </p:grpSpPr>
        <p:cxnSp>
          <p:nvCxnSpPr>
            <p:cNvPr id="10" name="직선 연결선 9"/>
            <p:cNvCxnSpPr/>
            <p:nvPr/>
          </p:nvCxnSpPr>
          <p:spPr>
            <a:xfrm>
              <a:off x="5117790" y="3341090"/>
              <a:ext cx="453922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5117790" y="3349041"/>
              <a:ext cx="0" cy="432048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/>
            <p:cNvCxnSpPr/>
            <p:nvPr/>
          </p:nvCxnSpPr>
          <p:spPr>
            <a:xfrm>
              <a:off x="5117790" y="3789040"/>
              <a:ext cx="191181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/>
            <p:cNvCxnSpPr/>
            <p:nvPr/>
          </p:nvCxnSpPr>
          <p:spPr>
            <a:xfrm>
              <a:off x="5571712" y="3349041"/>
              <a:ext cx="0" cy="216024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그룹 13"/>
          <p:cNvGrpSpPr/>
          <p:nvPr/>
        </p:nvGrpSpPr>
        <p:grpSpPr>
          <a:xfrm rot="10800000">
            <a:off x="5369420" y="3601006"/>
            <a:ext cx="739130" cy="809891"/>
            <a:chOff x="7258918" y="5085184"/>
            <a:chExt cx="453924" cy="452653"/>
          </a:xfrm>
        </p:grpSpPr>
        <p:cxnSp>
          <p:nvCxnSpPr>
            <p:cNvPr id="15" name="직선 연결선 14"/>
            <p:cNvCxnSpPr/>
            <p:nvPr/>
          </p:nvCxnSpPr>
          <p:spPr>
            <a:xfrm>
              <a:off x="7258920" y="5085184"/>
              <a:ext cx="453922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/>
            <p:cNvCxnSpPr/>
            <p:nvPr/>
          </p:nvCxnSpPr>
          <p:spPr>
            <a:xfrm>
              <a:off x="7258920" y="5093135"/>
              <a:ext cx="0" cy="432048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/>
            <p:nvPr/>
          </p:nvCxnSpPr>
          <p:spPr>
            <a:xfrm rot="10800000" flipH="1" flipV="1">
              <a:off x="7258918" y="5533134"/>
              <a:ext cx="168231" cy="4703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/>
            <p:cNvCxnSpPr/>
            <p:nvPr/>
          </p:nvCxnSpPr>
          <p:spPr>
            <a:xfrm rot="10800000" flipV="1">
              <a:off x="7712842" y="5093135"/>
              <a:ext cx="0" cy="167803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/>
          <p:cNvSpPr txBox="1"/>
          <p:nvPr/>
        </p:nvSpPr>
        <p:spPr>
          <a:xfrm>
            <a:off x="6072630" y="3243967"/>
            <a:ext cx="8931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rgbClr val="C00000"/>
                </a:solidFill>
              </a:rPr>
              <a:t>right : 20px</a:t>
            </a:r>
            <a:endParaRPr lang="ko-KR" altLang="en-US" sz="1000" dirty="0">
              <a:solidFill>
                <a:srgbClr val="C00000"/>
              </a:solidFill>
            </a:endParaRPr>
          </a:p>
        </p:txBody>
      </p:sp>
      <p:cxnSp>
        <p:nvCxnSpPr>
          <p:cNvPr id="22" name="직선 화살표 연결선 21"/>
          <p:cNvCxnSpPr/>
          <p:nvPr/>
        </p:nvCxnSpPr>
        <p:spPr>
          <a:xfrm>
            <a:off x="5295031" y="4095538"/>
            <a:ext cx="0" cy="310659"/>
          </a:xfrm>
          <a:prstGeom prst="straightConnector1">
            <a:avLst/>
          </a:prstGeom>
          <a:ln>
            <a:solidFill>
              <a:srgbClr val="C0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5234930" y="4410898"/>
            <a:ext cx="13449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6092752" y="3238783"/>
            <a:ext cx="0" cy="327829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/>
          <p:nvPr/>
        </p:nvCxnSpPr>
        <p:spPr>
          <a:xfrm>
            <a:off x="5857147" y="3403566"/>
            <a:ext cx="244055" cy="0"/>
          </a:xfrm>
          <a:prstGeom prst="straightConnector1">
            <a:avLst/>
          </a:prstGeom>
          <a:ln>
            <a:solidFill>
              <a:srgbClr val="C0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2945380" y="4380287"/>
            <a:ext cx="724424" cy="234286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r>
              <a:rPr lang="ko-KR" altLang="en-US" sz="1050" i="1" dirty="0">
                <a:solidFill>
                  <a:srgbClr val="FFFF00"/>
                </a:solidFill>
              </a:rPr>
              <a:t>상대 위치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2692701" y="3647509"/>
            <a:ext cx="681566" cy="234286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r>
              <a:rPr lang="ko-KR" altLang="en-US" sz="1050" i="1" dirty="0"/>
              <a:t>기본 위치</a:t>
            </a:r>
          </a:p>
        </p:txBody>
      </p:sp>
      <p:sp>
        <p:nvSpPr>
          <p:cNvPr id="74" name="모서리가 둥근 사각형 설명선 73"/>
          <p:cNvSpPr/>
          <p:nvPr/>
        </p:nvSpPr>
        <p:spPr>
          <a:xfrm>
            <a:off x="2636049" y="4906676"/>
            <a:ext cx="1438812" cy="629960"/>
          </a:xfrm>
          <a:prstGeom prst="wedgeRoundRectCallout">
            <a:avLst>
              <a:gd name="adj1" fmla="val -9724"/>
              <a:gd name="adj2" fmla="val -7051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position : relative;</a:t>
            </a:r>
          </a:p>
          <a:p>
            <a:r>
              <a:rPr lang="en-US" altLang="ko-KR" sz="1000" dirty="0"/>
              <a:t>left : 20px; </a:t>
            </a:r>
          </a:p>
          <a:p>
            <a:r>
              <a:rPr lang="en-US" altLang="ko-KR" sz="1000" dirty="0"/>
              <a:t>top : 20px;</a:t>
            </a:r>
            <a:endParaRPr lang="ko-KR" altLang="en-US" sz="1000" dirty="0"/>
          </a:p>
        </p:txBody>
      </p:sp>
      <p:sp>
        <p:nvSpPr>
          <p:cNvPr id="75" name="모서리가 둥근 사각형 설명선 74"/>
          <p:cNvSpPr/>
          <p:nvPr/>
        </p:nvSpPr>
        <p:spPr>
          <a:xfrm>
            <a:off x="4445112" y="2432777"/>
            <a:ext cx="1438812" cy="612934"/>
          </a:xfrm>
          <a:prstGeom prst="wedgeRoundRectCallout">
            <a:avLst>
              <a:gd name="adj1" fmla="val 3451"/>
              <a:gd name="adj2" fmla="val 7530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position : relative;</a:t>
            </a:r>
          </a:p>
          <a:p>
            <a:r>
              <a:rPr lang="en-US" altLang="ko-KR" sz="1000" dirty="0"/>
              <a:t>right : 20px; </a:t>
            </a:r>
          </a:p>
          <a:p>
            <a:r>
              <a:rPr lang="en-US" altLang="ko-KR" sz="1000" dirty="0"/>
              <a:t>bottom : 20px;</a:t>
            </a:r>
            <a:endParaRPr lang="ko-KR" altLang="en-US" sz="1000" dirty="0"/>
          </a:p>
        </p:txBody>
      </p:sp>
      <p:cxnSp>
        <p:nvCxnSpPr>
          <p:cNvPr id="77" name="직선 화살표 연결선 76"/>
          <p:cNvCxnSpPr/>
          <p:nvPr/>
        </p:nvCxnSpPr>
        <p:spPr>
          <a:xfrm flipV="1">
            <a:off x="3387142" y="3645576"/>
            <a:ext cx="0" cy="248885"/>
          </a:xfrm>
          <a:prstGeom prst="straightConnector1">
            <a:avLst/>
          </a:prstGeom>
          <a:ln>
            <a:solidFill>
              <a:srgbClr val="C0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2998541" y="3367078"/>
            <a:ext cx="908990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rgbClr val="C00000"/>
                </a:solidFill>
              </a:rPr>
              <a:t>top : 20px</a:t>
            </a:r>
            <a:endParaRPr lang="ko-KR" altLang="en-US" sz="1000" dirty="0">
              <a:solidFill>
                <a:srgbClr val="C00000"/>
              </a:solidFill>
            </a:endParaRPr>
          </a:p>
        </p:txBody>
      </p:sp>
      <p:cxnSp>
        <p:nvCxnSpPr>
          <p:cNvPr id="79" name="직선 연결선 78"/>
          <p:cNvCxnSpPr/>
          <p:nvPr/>
        </p:nvCxnSpPr>
        <p:spPr>
          <a:xfrm>
            <a:off x="3157084" y="3636051"/>
            <a:ext cx="304789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TextBox 108"/>
          <p:cNvSpPr txBox="1"/>
          <p:nvPr/>
        </p:nvSpPr>
        <p:spPr>
          <a:xfrm>
            <a:off x="4839439" y="4402620"/>
            <a:ext cx="1044485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rgbClr val="C00000"/>
                </a:solidFill>
              </a:rPr>
              <a:t>bottom : 20px</a:t>
            </a:r>
            <a:endParaRPr lang="ko-KR" altLang="en-US" sz="1000" dirty="0">
              <a:solidFill>
                <a:srgbClr val="C00000"/>
              </a:solidFill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5335927" y="4186596"/>
            <a:ext cx="681566" cy="234286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r>
              <a:rPr lang="ko-KR" altLang="en-US" sz="1050" i="1" dirty="0"/>
              <a:t>기본 위치</a:t>
            </a:r>
          </a:p>
        </p:txBody>
      </p:sp>
      <p:sp>
        <p:nvSpPr>
          <p:cNvPr id="111" name="TextBox 110"/>
          <p:cNvSpPr txBox="1"/>
          <p:nvPr/>
        </p:nvSpPr>
        <p:spPr>
          <a:xfrm>
            <a:off x="5073247" y="3699099"/>
            <a:ext cx="724424" cy="234286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r>
              <a:rPr lang="ko-KR" altLang="en-US" sz="1050" i="1" dirty="0">
                <a:solidFill>
                  <a:srgbClr val="FFFF00"/>
                </a:solidFill>
              </a:rPr>
              <a:t>상대 위치</a:t>
            </a:r>
          </a:p>
        </p:txBody>
      </p:sp>
      <p:sp>
        <p:nvSpPr>
          <p:cNvPr id="28" name="Rectangle 2"/>
          <p:cNvSpPr>
            <a:spLocks noChangeArrowheads="1"/>
          </p:cNvSpPr>
          <p:nvPr/>
        </p:nvSpPr>
        <p:spPr bwMode="auto">
          <a:xfrm>
            <a:off x="7020272" y="513425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5" name="_x402752304" descr="EMB00002790078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2" y="5360524"/>
            <a:ext cx="2139628" cy="1372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63810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" name="직사각형 2057"/>
          <p:cNvSpPr/>
          <p:nvPr/>
        </p:nvSpPr>
        <p:spPr>
          <a:xfrm>
            <a:off x="827584" y="1909276"/>
            <a:ext cx="3355684" cy="483209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100" dirty="0"/>
              <a:t>&lt;!DOCTYPE html&gt;</a:t>
            </a:r>
          </a:p>
          <a:p>
            <a:pPr defTabSz="180000"/>
            <a:r>
              <a:rPr lang="en-US" altLang="ko-KR" sz="1100" dirty="0"/>
              <a:t>&lt;html&gt;</a:t>
            </a:r>
          </a:p>
          <a:p>
            <a:pPr defTabSz="180000"/>
            <a:r>
              <a:rPr lang="en-US" altLang="ko-KR" sz="1100" dirty="0"/>
              <a:t>&lt;head&gt;</a:t>
            </a:r>
          </a:p>
          <a:p>
            <a:pPr defTabSz="180000"/>
            <a:r>
              <a:rPr lang="en-US" altLang="ko-KR" sz="1100" dirty="0"/>
              <a:t>&lt;title&gt;relative </a:t>
            </a:r>
            <a:r>
              <a:rPr lang="ko-KR" altLang="en-US" sz="1100" dirty="0"/>
              <a:t>배치</a:t>
            </a:r>
            <a:r>
              <a:rPr lang="en-US" altLang="ko-KR" sz="1100" dirty="0"/>
              <a:t>&lt;/title&gt;</a:t>
            </a:r>
          </a:p>
          <a:p>
            <a:pPr defTabSz="180000"/>
            <a:r>
              <a:rPr lang="en-US" altLang="ko-KR" sz="1100" dirty="0"/>
              <a:t>&lt;style&gt;</a:t>
            </a:r>
          </a:p>
          <a:p>
            <a:pPr defTabSz="180000"/>
            <a:r>
              <a:rPr lang="en-US" altLang="ko-KR" sz="1100" b="1" dirty="0"/>
              <a:t>div </a:t>
            </a:r>
            <a:r>
              <a:rPr lang="en-US" altLang="ko-KR" sz="1100" dirty="0"/>
              <a:t>{</a:t>
            </a:r>
          </a:p>
          <a:p>
            <a:pPr defTabSz="180000"/>
            <a:r>
              <a:rPr lang="en-US" altLang="ko-KR" sz="1100" dirty="0"/>
              <a:t>	</a:t>
            </a:r>
            <a:r>
              <a:rPr lang="en-US" altLang="ko-KR" sz="1100" b="1" dirty="0"/>
              <a:t>display : inline-block;</a:t>
            </a:r>
          </a:p>
          <a:p>
            <a:pPr defTabSz="180000"/>
            <a:r>
              <a:rPr lang="en-US" altLang="ko-KR" sz="1100" dirty="0"/>
              <a:t>	</a:t>
            </a:r>
            <a:r>
              <a:rPr lang="en-US" altLang="ko-KR" sz="1100" b="1" dirty="0"/>
              <a:t>height : 50px;</a:t>
            </a:r>
          </a:p>
          <a:p>
            <a:pPr defTabSz="180000"/>
            <a:r>
              <a:rPr lang="en-US" altLang="ko-KR" sz="1100" b="1" dirty="0"/>
              <a:t>	width : 50px;</a:t>
            </a:r>
          </a:p>
          <a:p>
            <a:pPr defTabSz="180000"/>
            <a:r>
              <a:rPr lang="en-US" altLang="ko-KR" sz="1100" dirty="0"/>
              <a:t>	border : 1px solid </a:t>
            </a:r>
            <a:r>
              <a:rPr lang="en-US" altLang="ko-KR" sz="1100" dirty="0" err="1"/>
              <a:t>lightgray</a:t>
            </a:r>
            <a:r>
              <a:rPr lang="en-US" altLang="ko-KR" sz="1100" dirty="0"/>
              <a:t>;</a:t>
            </a:r>
          </a:p>
          <a:p>
            <a:pPr defTabSz="180000"/>
            <a:r>
              <a:rPr lang="en-US" altLang="ko-KR" sz="1100" dirty="0"/>
              <a:t>	text-align : center;</a:t>
            </a:r>
          </a:p>
          <a:p>
            <a:pPr defTabSz="180000"/>
            <a:r>
              <a:rPr lang="en-US" altLang="ko-KR" sz="1100" dirty="0"/>
              <a:t>	color : white;</a:t>
            </a:r>
          </a:p>
          <a:p>
            <a:pPr defTabSz="180000"/>
            <a:r>
              <a:rPr lang="en-US" altLang="ko-KR" sz="1100" dirty="0"/>
              <a:t>	background : red;</a:t>
            </a:r>
          </a:p>
          <a:p>
            <a:pPr defTabSz="180000"/>
            <a:r>
              <a:rPr lang="en-US" altLang="ko-KR" sz="1100" dirty="0"/>
              <a:t>}</a:t>
            </a:r>
          </a:p>
          <a:p>
            <a:pPr defTabSz="180000"/>
            <a:r>
              <a:rPr lang="en-US" altLang="ko-KR" sz="1100" b="1" dirty="0"/>
              <a:t>#</a:t>
            </a:r>
            <a:r>
              <a:rPr lang="en-US" altLang="ko-KR" sz="1100" b="1" dirty="0" err="1"/>
              <a:t>down:hover</a:t>
            </a:r>
            <a:r>
              <a:rPr lang="en-US" altLang="ko-KR" sz="1100" b="1" dirty="0"/>
              <a:t> </a:t>
            </a:r>
            <a:r>
              <a:rPr lang="en-US" altLang="ko-KR" sz="1100" dirty="0"/>
              <a:t>{</a:t>
            </a:r>
          </a:p>
          <a:p>
            <a:pPr defTabSz="180000"/>
            <a:r>
              <a:rPr lang="en-US" altLang="ko-KR" sz="1100" dirty="0"/>
              <a:t>	</a:t>
            </a:r>
            <a:r>
              <a:rPr lang="en-US" altLang="ko-KR" sz="1100" b="1" dirty="0"/>
              <a:t>position : relative;</a:t>
            </a:r>
          </a:p>
          <a:p>
            <a:pPr defTabSz="180000"/>
            <a:r>
              <a:rPr lang="en-US" altLang="ko-KR" sz="1100" dirty="0"/>
              <a:t>	</a:t>
            </a:r>
            <a:r>
              <a:rPr lang="en-US" altLang="ko-KR" sz="1100" b="1" dirty="0"/>
              <a:t>left : 20px; </a:t>
            </a:r>
          </a:p>
          <a:p>
            <a:pPr defTabSz="180000"/>
            <a:r>
              <a:rPr lang="en-US" altLang="ko-KR" sz="1100" b="1" dirty="0"/>
              <a:t>	top : 20px;</a:t>
            </a:r>
            <a:r>
              <a:rPr lang="en-US" altLang="ko-KR" sz="1100" dirty="0"/>
              <a:t>    </a:t>
            </a:r>
          </a:p>
          <a:p>
            <a:pPr defTabSz="180000"/>
            <a:r>
              <a:rPr lang="en-US" altLang="ko-KR" sz="1100" dirty="0"/>
              <a:t>	background : green;</a:t>
            </a:r>
          </a:p>
          <a:p>
            <a:pPr defTabSz="180000"/>
            <a:r>
              <a:rPr lang="en-US" altLang="ko-KR" sz="1100" dirty="0"/>
              <a:t>}</a:t>
            </a:r>
          </a:p>
          <a:p>
            <a:pPr defTabSz="180000"/>
            <a:r>
              <a:rPr lang="en-US" altLang="ko-KR" sz="1100" b="1" dirty="0"/>
              <a:t>#</a:t>
            </a:r>
            <a:r>
              <a:rPr lang="en-US" altLang="ko-KR" sz="1100" b="1" dirty="0" err="1"/>
              <a:t>up:hover</a:t>
            </a:r>
            <a:r>
              <a:rPr lang="en-US" altLang="ko-KR" sz="1100" b="1" dirty="0"/>
              <a:t> </a:t>
            </a:r>
            <a:r>
              <a:rPr lang="en-US" altLang="ko-KR" sz="1100" dirty="0"/>
              <a:t>{</a:t>
            </a:r>
          </a:p>
          <a:p>
            <a:pPr defTabSz="180000"/>
            <a:r>
              <a:rPr lang="en-US" altLang="ko-KR" sz="1100" dirty="0"/>
              <a:t>	</a:t>
            </a:r>
            <a:r>
              <a:rPr lang="en-US" altLang="ko-KR" sz="1100" b="1" dirty="0"/>
              <a:t>position : relative;</a:t>
            </a:r>
          </a:p>
          <a:p>
            <a:pPr defTabSz="180000"/>
            <a:r>
              <a:rPr lang="en-US" altLang="ko-KR" sz="1100" dirty="0"/>
              <a:t>	</a:t>
            </a:r>
            <a:r>
              <a:rPr lang="en-US" altLang="ko-KR" sz="1100" b="1" dirty="0"/>
              <a:t>right : 20px; </a:t>
            </a:r>
          </a:p>
          <a:p>
            <a:pPr defTabSz="180000"/>
            <a:r>
              <a:rPr lang="en-US" altLang="ko-KR" sz="1100" b="1" dirty="0"/>
              <a:t>	bottom : 20px;</a:t>
            </a:r>
          </a:p>
          <a:p>
            <a:pPr defTabSz="180000"/>
            <a:r>
              <a:rPr lang="en-US" altLang="ko-KR" sz="1100" dirty="0"/>
              <a:t>	background : green;</a:t>
            </a:r>
          </a:p>
          <a:p>
            <a:pPr defTabSz="180000"/>
            <a:r>
              <a:rPr lang="en-US" altLang="ko-KR" sz="1100" dirty="0"/>
              <a:t>}</a:t>
            </a:r>
          </a:p>
          <a:p>
            <a:pPr defTabSz="180000"/>
            <a:r>
              <a:rPr lang="en-US" altLang="ko-KR" sz="1100" dirty="0"/>
              <a:t>&lt;/style&gt;</a:t>
            </a:r>
          </a:p>
          <a:p>
            <a:pPr defTabSz="180000"/>
            <a:r>
              <a:rPr lang="en-US" altLang="ko-KR" sz="1100" dirty="0"/>
              <a:t>&lt;/head&gt;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/>
              <a:t>5-2 position : relative </a:t>
            </a:r>
            <a:r>
              <a:rPr lang="ko-KR" altLang="en-US" dirty="0"/>
              <a:t>상대 배치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4430220" y="1908125"/>
            <a:ext cx="2920291" cy="195438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100" dirty="0"/>
              <a:t>&lt;body&gt;</a:t>
            </a:r>
          </a:p>
          <a:p>
            <a:pPr defTabSz="180000"/>
            <a:r>
              <a:rPr lang="en-US" altLang="ko-KR" sz="1100" dirty="0"/>
              <a:t>&lt;h3&gt;</a:t>
            </a:r>
            <a:r>
              <a:rPr lang="ko-KR" altLang="en-US" sz="1100" dirty="0"/>
              <a:t>상대 배치</a:t>
            </a:r>
            <a:r>
              <a:rPr lang="en-US" altLang="ko-KR" sz="1100" dirty="0"/>
              <a:t>, relative&lt;/h3&gt;</a:t>
            </a:r>
          </a:p>
          <a:p>
            <a:pPr defTabSz="180000"/>
            <a:r>
              <a:rPr lang="en-US" altLang="ko-KR" sz="1100" dirty="0"/>
              <a:t>&lt;</a:t>
            </a:r>
            <a:r>
              <a:rPr lang="en-US" altLang="ko-KR" sz="1100" dirty="0" err="1"/>
              <a:t>hr</a:t>
            </a:r>
            <a:r>
              <a:rPr lang="en-US" altLang="ko-KR" sz="1100" dirty="0"/>
              <a:t>&gt;</a:t>
            </a:r>
          </a:p>
          <a:p>
            <a:pPr defTabSz="180000"/>
            <a:r>
              <a:rPr lang="en-US" altLang="ko-KR" sz="1100" dirty="0"/>
              <a:t>	&lt;div&gt;T&lt;/div&gt;</a:t>
            </a:r>
          </a:p>
          <a:p>
            <a:pPr defTabSz="180000"/>
            <a:r>
              <a:rPr lang="en-US" altLang="ko-KR" sz="1100" dirty="0"/>
              <a:t>	&lt;div id="down"&gt;h&lt;/div&gt;</a:t>
            </a:r>
          </a:p>
          <a:p>
            <a:pPr defTabSz="180000"/>
            <a:r>
              <a:rPr lang="en-US" altLang="ko-KR" sz="1100" dirty="0"/>
              <a:t>	&lt;div &gt;a&lt;/div&gt;</a:t>
            </a:r>
          </a:p>
          <a:p>
            <a:pPr defTabSz="180000"/>
            <a:r>
              <a:rPr lang="en-US" altLang="ko-KR" sz="1100" dirty="0"/>
              <a:t>	&lt;div&gt;n&lt;/div&gt;</a:t>
            </a:r>
          </a:p>
          <a:p>
            <a:pPr defTabSz="180000"/>
            <a:r>
              <a:rPr lang="en-US" altLang="ko-KR" sz="1100" dirty="0"/>
              <a:t>	&lt;div id="up"&gt;k&lt;/div&gt;</a:t>
            </a:r>
          </a:p>
          <a:p>
            <a:pPr defTabSz="180000"/>
            <a:r>
              <a:rPr lang="en-US" altLang="ko-KR" sz="1100" dirty="0"/>
              <a:t>	&lt;div&gt;s&lt;/div&gt;</a:t>
            </a:r>
          </a:p>
          <a:p>
            <a:pPr defTabSz="180000"/>
            <a:r>
              <a:rPr lang="en-US" altLang="ko-KR" sz="1100" dirty="0"/>
              <a:t>&lt;/body&gt;</a:t>
            </a:r>
          </a:p>
          <a:p>
            <a:pPr defTabSz="180000"/>
            <a:r>
              <a:rPr lang="en-US" altLang="ko-KR" sz="1100" dirty="0"/>
              <a:t>&lt;/html&gt;</a:t>
            </a:r>
            <a:endParaRPr lang="ko-KR" altLang="en-US" sz="1100" dirty="0"/>
          </a:p>
        </p:txBody>
      </p:sp>
      <p:sp>
        <p:nvSpPr>
          <p:cNvPr id="34" name="모서리가 둥근 사각형 설명선 33"/>
          <p:cNvSpPr/>
          <p:nvPr/>
        </p:nvSpPr>
        <p:spPr>
          <a:xfrm>
            <a:off x="2354399" y="3998659"/>
            <a:ext cx="1345468" cy="442674"/>
          </a:xfrm>
          <a:prstGeom prst="wedgeRoundRectCallout">
            <a:avLst>
              <a:gd name="adj1" fmla="val -81966"/>
              <a:gd name="adj2" fmla="val 4580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h </a:t>
            </a:r>
            <a:r>
              <a:rPr lang="ko-KR" altLang="en-US" sz="1000" dirty="0"/>
              <a:t> 블록에 마우스를</a:t>
            </a:r>
            <a:endParaRPr lang="en-US" altLang="ko-KR" sz="1000" dirty="0"/>
          </a:p>
          <a:p>
            <a:r>
              <a:rPr lang="ko-KR" altLang="en-US" sz="1000" dirty="0"/>
              <a:t>올리면 </a:t>
            </a:r>
            <a:r>
              <a:rPr lang="ko-KR" altLang="en-US" sz="1000" dirty="0" err="1"/>
              <a:t>상대배치함</a:t>
            </a:r>
            <a:endParaRPr lang="ko-KR" altLang="en-US" sz="1000" dirty="0"/>
          </a:p>
        </p:txBody>
      </p:sp>
      <p:sp>
        <p:nvSpPr>
          <p:cNvPr id="35" name="모서리가 둥근 사각형 설명선 34"/>
          <p:cNvSpPr/>
          <p:nvPr/>
        </p:nvSpPr>
        <p:spPr>
          <a:xfrm>
            <a:off x="2437917" y="5148676"/>
            <a:ext cx="1345468" cy="442674"/>
          </a:xfrm>
          <a:prstGeom prst="wedgeRoundRectCallout">
            <a:avLst>
              <a:gd name="adj1" fmla="val -109619"/>
              <a:gd name="adj2" fmla="val 14465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k </a:t>
            </a:r>
            <a:r>
              <a:rPr lang="ko-KR" altLang="en-US" sz="1000" dirty="0"/>
              <a:t> 블록에 마우스를</a:t>
            </a:r>
            <a:endParaRPr lang="en-US" altLang="ko-KR" sz="1000" dirty="0"/>
          </a:p>
          <a:p>
            <a:r>
              <a:rPr lang="ko-KR" altLang="en-US" sz="1000" dirty="0"/>
              <a:t>올리면 </a:t>
            </a:r>
            <a:r>
              <a:rPr lang="ko-KR" altLang="en-US" sz="1000" dirty="0" err="1"/>
              <a:t>상대배치함</a:t>
            </a:r>
            <a:endParaRPr lang="ko-KR" altLang="en-US" sz="1000" dirty="0"/>
          </a:p>
        </p:txBody>
      </p:sp>
      <p:sp>
        <p:nvSpPr>
          <p:cNvPr id="4" name="직사각형 3"/>
          <p:cNvSpPr/>
          <p:nvPr/>
        </p:nvSpPr>
        <p:spPr>
          <a:xfrm>
            <a:off x="538572" y="1281336"/>
            <a:ext cx="829545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YDVYGOStd11"/>
              </a:rPr>
              <a:t>이 예제는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5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YDVYGOStd11"/>
              </a:rPr>
              <a:t>개의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&lt;div&gt;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YDVYGOStd11"/>
              </a:rPr>
              <a:t>중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h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YDVYGOStd11"/>
              </a:rPr>
              <a:t>와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k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YDVYGOStd11"/>
              </a:rPr>
              <a:t>글자를 가진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2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YDVYGOStd11"/>
              </a:rPr>
              <a:t>개의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&lt;div&gt;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YDVYGOStd11"/>
              </a:rPr>
              <a:t>에 마우스를 올리면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SourceCodePro-Regular"/>
              </a:rPr>
              <a:t>20px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YDVYGOStd11"/>
              </a:rPr>
              <a:t>씩 상대 배치시키는 사례를 보여준다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YDVYGOStd11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98075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 </a:t>
            </a:r>
            <a:r>
              <a:rPr lang="en-US" altLang="ko-KR" dirty="0"/>
              <a:t>5-2 </a:t>
            </a:r>
            <a:r>
              <a:rPr lang="ko-KR" altLang="en-US" dirty="0"/>
              <a:t>실행 결과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13</a:t>
            </a:fld>
            <a:endParaRPr lang="ko-KR" altLang="en-US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346" y="1556792"/>
            <a:ext cx="3828379" cy="2676353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9992" y="1567328"/>
            <a:ext cx="3835403" cy="2655280"/>
          </a:xfrm>
          <a:prstGeom prst="rect">
            <a:avLst/>
          </a:prstGeom>
        </p:spPr>
      </p:pic>
      <p:cxnSp>
        <p:nvCxnSpPr>
          <p:cNvPr id="36" name="직선 화살표 연결선 35"/>
          <p:cNvCxnSpPr/>
          <p:nvPr/>
        </p:nvCxnSpPr>
        <p:spPr>
          <a:xfrm>
            <a:off x="5246393" y="3869798"/>
            <a:ext cx="176217" cy="0"/>
          </a:xfrm>
          <a:prstGeom prst="straightConnector1">
            <a:avLst/>
          </a:prstGeom>
          <a:ln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4973989" y="3943782"/>
            <a:ext cx="766557" cy="24622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rgbClr val="C00000"/>
                </a:solidFill>
              </a:rPr>
              <a:t>left : 20px</a:t>
            </a:r>
            <a:endParaRPr lang="ko-KR" altLang="en-US" sz="1000" dirty="0">
              <a:solidFill>
                <a:srgbClr val="C00000"/>
              </a:solidFill>
            </a:endParaRPr>
          </a:p>
        </p:txBody>
      </p:sp>
      <p:cxnSp>
        <p:nvCxnSpPr>
          <p:cNvPr id="38" name="직선 연결선 37"/>
          <p:cNvCxnSpPr/>
          <p:nvPr/>
        </p:nvCxnSpPr>
        <p:spPr>
          <a:xfrm>
            <a:off x="5253596" y="3745487"/>
            <a:ext cx="0" cy="229753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그룹 38"/>
          <p:cNvGrpSpPr/>
          <p:nvPr/>
        </p:nvGrpSpPr>
        <p:grpSpPr>
          <a:xfrm>
            <a:off x="5245645" y="3225527"/>
            <a:ext cx="453922" cy="479676"/>
            <a:chOff x="5117790" y="3341090"/>
            <a:chExt cx="453922" cy="447950"/>
          </a:xfrm>
        </p:grpSpPr>
        <p:cxnSp>
          <p:nvCxnSpPr>
            <p:cNvPr id="40" name="직선 연결선 39"/>
            <p:cNvCxnSpPr/>
            <p:nvPr/>
          </p:nvCxnSpPr>
          <p:spPr>
            <a:xfrm>
              <a:off x="5117790" y="3341090"/>
              <a:ext cx="453922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40"/>
            <p:cNvCxnSpPr/>
            <p:nvPr/>
          </p:nvCxnSpPr>
          <p:spPr>
            <a:xfrm>
              <a:off x="5117790" y="3349041"/>
              <a:ext cx="0" cy="432048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 41"/>
            <p:cNvCxnSpPr/>
            <p:nvPr/>
          </p:nvCxnSpPr>
          <p:spPr>
            <a:xfrm>
              <a:off x="5117790" y="3789040"/>
              <a:ext cx="191181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 42"/>
            <p:cNvCxnSpPr/>
            <p:nvPr/>
          </p:nvCxnSpPr>
          <p:spPr>
            <a:xfrm>
              <a:off x="5571712" y="3349041"/>
              <a:ext cx="0" cy="216024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그룹 43"/>
          <p:cNvGrpSpPr/>
          <p:nvPr/>
        </p:nvGrpSpPr>
        <p:grpSpPr>
          <a:xfrm rot="10800000">
            <a:off x="7041233" y="3220635"/>
            <a:ext cx="453922" cy="488435"/>
            <a:chOff x="7258920" y="5085184"/>
            <a:chExt cx="453922" cy="447950"/>
          </a:xfrm>
        </p:grpSpPr>
        <p:cxnSp>
          <p:nvCxnSpPr>
            <p:cNvPr id="45" name="직선 연결선 44"/>
            <p:cNvCxnSpPr/>
            <p:nvPr/>
          </p:nvCxnSpPr>
          <p:spPr>
            <a:xfrm>
              <a:off x="7258920" y="5085184"/>
              <a:ext cx="453922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/>
            <p:cNvCxnSpPr/>
            <p:nvPr/>
          </p:nvCxnSpPr>
          <p:spPr>
            <a:xfrm>
              <a:off x="7258920" y="5093135"/>
              <a:ext cx="0" cy="432048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/>
            <p:cNvCxnSpPr/>
            <p:nvPr/>
          </p:nvCxnSpPr>
          <p:spPr>
            <a:xfrm>
              <a:off x="7258920" y="5533134"/>
              <a:ext cx="191181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 47"/>
            <p:cNvCxnSpPr/>
            <p:nvPr/>
          </p:nvCxnSpPr>
          <p:spPr>
            <a:xfrm>
              <a:off x="7712842" y="5093135"/>
              <a:ext cx="0" cy="216024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TextBox 48"/>
          <p:cNvSpPr txBox="1"/>
          <p:nvPr/>
        </p:nvSpPr>
        <p:spPr>
          <a:xfrm>
            <a:off x="6997575" y="2697162"/>
            <a:ext cx="8531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rgbClr val="C00000"/>
                </a:solidFill>
              </a:rPr>
              <a:t>right : 20px</a:t>
            </a:r>
            <a:endParaRPr lang="ko-KR" altLang="en-US" sz="1000" dirty="0">
              <a:solidFill>
                <a:srgbClr val="C00000"/>
              </a:solidFill>
            </a:endParaRPr>
          </a:p>
        </p:txBody>
      </p:sp>
      <p:cxnSp>
        <p:nvCxnSpPr>
          <p:cNvPr id="50" name="직선 화살표 연결선 49"/>
          <p:cNvCxnSpPr/>
          <p:nvPr/>
        </p:nvCxnSpPr>
        <p:spPr>
          <a:xfrm>
            <a:off x="7156135" y="3507142"/>
            <a:ext cx="0" cy="208583"/>
          </a:xfrm>
          <a:prstGeom prst="straightConnector1">
            <a:avLst/>
          </a:prstGeom>
          <a:ln>
            <a:solidFill>
              <a:srgbClr val="C0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6746492" y="3716986"/>
            <a:ext cx="1013419" cy="24622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rgbClr val="C00000"/>
                </a:solidFill>
              </a:rPr>
              <a:t>bottom : 20px</a:t>
            </a:r>
            <a:endParaRPr lang="ko-KR" altLang="en-US" sz="1000" dirty="0">
              <a:solidFill>
                <a:srgbClr val="C00000"/>
              </a:solidFill>
            </a:endParaRPr>
          </a:p>
        </p:txBody>
      </p:sp>
      <p:cxnSp>
        <p:nvCxnSpPr>
          <p:cNvPr id="52" name="직선 연결선 51"/>
          <p:cNvCxnSpPr/>
          <p:nvPr/>
        </p:nvCxnSpPr>
        <p:spPr>
          <a:xfrm>
            <a:off x="7062601" y="3716986"/>
            <a:ext cx="242077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/>
          <p:cNvCxnSpPr/>
          <p:nvPr/>
        </p:nvCxnSpPr>
        <p:spPr>
          <a:xfrm>
            <a:off x="7506707" y="2946872"/>
            <a:ext cx="0" cy="229753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/>
          <p:cNvCxnSpPr/>
          <p:nvPr/>
        </p:nvCxnSpPr>
        <p:spPr>
          <a:xfrm>
            <a:off x="7329512" y="2986439"/>
            <a:ext cx="176217" cy="0"/>
          </a:xfrm>
          <a:prstGeom prst="straightConnector1">
            <a:avLst/>
          </a:prstGeom>
          <a:ln>
            <a:solidFill>
              <a:srgbClr val="C0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모서리가 둥근 사각형 설명선 55"/>
          <p:cNvSpPr/>
          <p:nvPr/>
        </p:nvSpPr>
        <p:spPr>
          <a:xfrm>
            <a:off x="5199128" y="4302096"/>
            <a:ext cx="1788884" cy="272415"/>
          </a:xfrm>
          <a:prstGeom prst="wedgeRoundRectCallout">
            <a:avLst>
              <a:gd name="adj1" fmla="val -11193"/>
              <a:gd name="adj2" fmla="val -18924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상대 배치</a:t>
            </a:r>
            <a:r>
              <a:rPr lang="en-US" altLang="ko-KR" sz="1000" dirty="0"/>
              <a:t>(</a:t>
            </a:r>
            <a:r>
              <a:rPr lang="en-US" altLang="ko-KR" sz="1000" dirty="0" err="1"/>
              <a:t>position:relative</a:t>
            </a:r>
            <a:r>
              <a:rPr lang="en-US" altLang="ko-KR" sz="1000" dirty="0"/>
              <a:t>)</a:t>
            </a:r>
            <a:endParaRPr lang="ko-KR" altLang="en-US" sz="1000" dirty="0"/>
          </a:p>
        </p:txBody>
      </p:sp>
      <p:sp>
        <p:nvSpPr>
          <p:cNvPr id="57" name="TextBox 56"/>
          <p:cNvSpPr txBox="1"/>
          <p:nvPr/>
        </p:nvSpPr>
        <p:spPr>
          <a:xfrm>
            <a:off x="1691680" y="4309170"/>
            <a:ext cx="9653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/>
              <a:t>초기 상태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5076056" y="4838975"/>
            <a:ext cx="28873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h</a:t>
            </a:r>
            <a:r>
              <a:rPr lang="ko-KR" altLang="en-US" sz="1400" dirty="0"/>
              <a:t>와 </a:t>
            </a:r>
            <a:r>
              <a:rPr lang="en-US" altLang="ko-KR" sz="1400" dirty="0"/>
              <a:t>k </a:t>
            </a:r>
            <a:r>
              <a:rPr lang="ko-KR" altLang="en-US" sz="1400" dirty="0"/>
              <a:t>블록에 </a:t>
            </a:r>
            <a:r>
              <a:rPr lang="ko-KR" altLang="en-US" sz="1400" b="1" dirty="0"/>
              <a:t>마우스를 올린 경우</a:t>
            </a:r>
            <a:r>
              <a:rPr lang="en-US" altLang="ko-KR" sz="1400" dirty="0"/>
              <a:t>,</a:t>
            </a:r>
          </a:p>
          <a:p>
            <a:r>
              <a:rPr lang="ko-KR" altLang="en-US" sz="1400" dirty="0"/>
              <a:t>상대 배치에 따라 위치가 변함</a:t>
            </a:r>
          </a:p>
        </p:txBody>
      </p:sp>
      <p:cxnSp>
        <p:nvCxnSpPr>
          <p:cNvPr id="28" name="직선 화살표 연결선 27"/>
          <p:cNvCxnSpPr/>
          <p:nvPr/>
        </p:nvCxnSpPr>
        <p:spPr>
          <a:xfrm flipV="1">
            <a:off x="5739325" y="3212976"/>
            <a:ext cx="0" cy="226259"/>
          </a:xfrm>
          <a:prstGeom prst="straightConnector1">
            <a:avLst/>
          </a:prstGeom>
          <a:ln>
            <a:solidFill>
              <a:srgbClr val="C0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5350724" y="2950168"/>
            <a:ext cx="908990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rgbClr val="C00000"/>
                </a:solidFill>
              </a:rPr>
              <a:t>top : 20px</a:t>
            </a:r>
            <a:endParaRPr lang="ko-KR" altLang="en-US" sz="1000" dirty="0">
              <a:solidFill>
                <a:srgbClr val="C00000"/>
              </a:solidFill>
            </a:endParaRPr>
          </a:p>
        </p:txBody>
      </p:sp>
      <p:cxnSp>
        <p:nvCxnSpPr>
          <p:cNvPr id="31" name="직선 연결선 30"/>
          <p:cNvCxnSpPr/>
          <p:nvPr/>
        </p:nvCxnSpPr>
        <p:spPr>
          <a:xfrm>
            <a:off x="5509267" y="3219141"/>
            <a:ext cx="304789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99943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4606" y="1412776"/>
            <a:ext cx="2232146" cy="3712412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 </a:t>
            </a:r>
            <a:r>
              <a:rPr lang="en-US" altLang="ko-KR" dirty="0"/>
              <a:t>5-3 </a:t>
            </a:r>
            <a:r>
              <a:rPr lang="en-US" altLang="ko-KR" dirty="0" err="1"/>
              <a:t>position:absolute</a:t>
            </a:r>
            <a:r>
              <a:rPr lang="ko-KR" altLang="en-US" dirty="0"/>
              <a:t> 절대 배치 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4572000" y="1159098"/>
            <a:ext cx="4353787" cy="558614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050" dirty="0"/>
              <a:t>&lt;!DOCTYPE html&gt;</a:t>
            </a:r>
          </a:p>
          <a:p>
            <a:pPr defTabSz="180000"/>
            <a:r>
              <a:rPr lang="en-US" altLang="ko-KR" sz="1050" dirty="0"/>
              <a:t>&lt;html&gt;</a:t>
            </a:r>
          </a:p>
          <a:p>
            <a:pPr defTabSz="180000"/>
            <a:r>
              <a:rPr lang="en-US" altLang="ko-KR" sz="1050" dirty="0"/>
              <a:t>&lt;head&gt;</a:t>
            </a:r>
          </a:p>
          <a:p>
            <a:pPr defTabSz="180000"/>
            <a:r>
              <a:rPr lang="en-US" altLang="ko-KR" sz="1050" dirty="0"/>
              <a:t>&lt;title&gt;</a:t>
            </a:r>
            <a:r>
              <a:rPr lang="ko-KR" altLang="en-US" sz="1050" dirty="0"/>
              <a:t>절대 배치</a:t>
            </a:r>
            <a:r>
              <a:rPr lang="en-US" altLang="ko-KR" sz="1050" dirty="0"/>
              <a:t>&lt;/title&gt;</a:t>
            </a:r>
          </a:p>
          <a:p>
            <a:pPr defTabSz="180000"/>
            <a:r>
              <a:rPr lang="en-US" altLang="ko-KR" sz="1050" dirty="0"/>
              <a:t>&lt;style&gt;</a:t>
            </a:r>
          </a:p>
          <a:p>
            <a:pPr defTabSz="180000"/>
            <a:r>
              <a:rPr lang="en-US" altLang="ko-KR" sz="1050" dirty="0"/>
              <a:t>div {</a:t>
            </a:r>
          </a:p>
          <a:p>
            <a:pPr defTabSz="180000"/>
            <a:r>
              <a:rPr lang="en-US" altLang="ko-KR" sz="1050" dirty="0"/>
              <a:t>	display : inline-block;</a:t>
            </a:r>
          </a:p>
          <a:p>
            <a:pPr defTabSz="180000"/>
            <a:r>
              <a:rPr lang="en-US" altLang="ko-KR" sz="1050" dirty="0"/>
              <a:t>	</a:t>
            </a:r>
            <a:r>
              <a:rPr lang="en-US" altLang="ko-KR" sz="1050" b="1" dirty="0"/>
              <a:t>position : absolute; </a:t>
            </a:r>
            <a:r>
              <a:rPr lang="en-US" altLang="ko-KR" sz="1050" dirty="0"/>
              <a:t>/* </a:t>
            </a:r>
            <a:r>
              <a:rPr lang="ko-KR" altLang="en-US" sz="1050" dirty="0"/>
              <a:t>절대 배치 *</a:t>
            </a:r>
            <a:r>
              <a:rPr lang="en-US" altLang="ko-KR" sz="1050" dirty="0"/>
              <a:t>/</a:t>
            </a:r>
            <a:endParaRPr lang="en-US" altLang="ko-KR" sz="1050" b="1" dirty="0"/>
          </a:p>
          <a:p>
            <a:pPr defTabSz="180000"/>
            <a:r>
              <a:rPr lang="en-US" altLang="ko-KR" sz="1050" dirty="0"/>
              <a:t>	border : 1px solid </a:t>
            </a:r>
            <a:r>
              <a:rPr lang="en-US" altLang="ko-KR" sz="1050" dirty="0" err="1"/>
              <a:t>lightgray</a:t>
            </a:r>
            <a:r>
              <a:rPr lang="en-US" altLang="ko-KR" sz="1050" dirty="0"/>
              <a:t>;</a:t>
            </a:r>
          </a:p>
          <a:p>
            <a:pPr defTabSz="180000"/>
            <a:r>
              <a:rPr lang="en-US" altLang="ko-KR" sz="1050" dirty="0"/>
              <a:t>}</a:t>
            </a:r>
          </a:p>
          <a:p>
            <a:pPr defTabSz="180000"/>
            <a:r>
              <a:rPr lang="en-US" altLang="ko-KR" sz="1050" dirty="0"/>
              <a:t>div &gt; p {</a:t>
            </a:r>
          </a:p>
          <a:p>
            <a:pPr defTabSz="180000"/>
            <a:r>
              <a:rPr lang="en-US" altLang="ko-KR" sz="1050" dirty="0"/>
              <a:t>	display : inline-block; /* div</a:t>
            </a:r>
            <a:r>
              <a:rPr lang="ko-KR" altLang="en-US" sz="1050" dirty="0"/>
              <a:t>의 자식 </a:t>
            </a:r>
            <a:r>
              <a:rPr lang="en-US" altLang="ko-KR" sz="1050" dirty="0"/>
              <a:t>p */</a:t>
            </a:r>
          </a:p>
          <a:p>
            <a:pPr defTabSz="180000"/>
            <a:r>
              <a:rPr lang="en-US" altLang="ko-KR" sz="1050" dirty="0"/>
              <a:t>   </a:t>
            </a:r>
            <a:r>
              <a:rPr lang="en-US" altLang="ko-KR" sz="1050" b="1" dirty="0"/>
              <a:t>position : absolute; </a:t>
            </a:r>
            <a:r>
              <a:rPr lang="en-US" altLang="ko-KR" sz="1050" dirty="0"/>
              <a:t>/* </a:t>
            </a:r>
            <a:r>
              <a:rPr lang="ko-KR" altLang="en-US" sz="1050" dirty="0"/>
              <a:t>절대 배치 *</a:t>
            </a:r>
            <a:r>
              <a:rPr lang="en-US" altLang="ko-KR" sz="1050" dirty="0"/>
              <a:t>/</a:t>
            </a:r>
          </a:p>
          <a:p>
            <a:pPr defTabSz="180000"/>
            <a:r>
              <a:rPr lang="en-US" altLang="ko-KR" sz="1050" dirty="0"/>
              <a:t>	height : 20px;</a:t>
            </a:r>
          </a:p>
          <a:p>
            <a:pPr defTabSz="180000"/>
            <a:r>
              <a:rPr lang="en-US" altLang="ko-KR" sz="1050" dirty="0"/>
              <a:t>	width : 15px;</a:t>
            </a:r>
          </a:p>
          <a:p>
            <a:pPr defTabSz="180000"/>
            <a:r>
              <a:rPr lang="en-US" altLang="ko-KR" sz="1050" dirty="0"/>
              <a:t>	background : </a:t>
            </a:r>
            <a:r>
              <a:rPr lang="en-US" altLang="ko-KR" sz="1050" dirty="0" err="1"/>
              <a:t>lightgray</a:t>
            </a:r>
            <a:r>
              <a:rPr lang="en-US" altLang="ko-KR" sz="1050" dirty="0"/>
              <a:t>;</a:t>
            </a:r>
          </a:p>
          <a:p>
            <a:pPr defTabSz="180000"/>
            <a:r>
              <a:rPr lang="en-US" altLang="ko-KR" sz="1050" dirty="0"/>
              <a:t>}</a:t>
            </a:r>
          </a:p>
          <a:p>
            <a:pPr defTabSz="180000"/>
            <a:r>
              <a:rPr lang="en-US" altLang="ko-KR" sz="1050" dirty="0"/>
              <a:t>&lt;/style&gt;</a:t>
            </a:r>
          </a:p>
          <a:p>
            <a:pPr defTabSz="180000"/>
            <a:r>
              <a:rPr lang="en-US" altLang="ko-KR" sz="1050" dirty="0"/>
              <a:t>&lt;/head&gt;</a:t>
            </a:r>
          </a:p>
          <a:p>
            <a:pPr defTabSz="180000"/>
            <a:r>
              <a:rPr lang="en-US" altLang="ko-KR" sz="1050" dirty="0"/>
              <a:t>&lt;body&gt;</a:t>
            </a:r>
          </a:p>
          <a:p>
            <a:pPr defTabSz="180000"/>
            <a:r>
              <a:rPr lang="en-US" altLang="ko-KR" sz="1050" dirty="0"/>
              <a:t>&lt;h3&gt;Merry Christmas!&lt;/h3&gt;</a:t>
            </a:r>
          </a:p>
          <a:p>
            <a:pPr defTabSz="180000"/>
            <a:r>
              <a:rPr lang="en-US" altLang="ko-KR" sz="1050" dirty="0"/>
              <a:t>&lt;</a:t>
            </a:r>
            <a:r>
              <a:rPr lang="en-US" altLang="ko-KR" sz="1050" dirty="0" err="1"/>
              <a:t>hr</a:t>
            </a:r>
            <a:r>
              <a:rPr lang="en-US" altLang="ko-KR" sz="1050" dirty="0"/>
              <a:t>&gt;</a:t>
            </a:r>
          </a:p>
          <a:p>
            <a:pPr defTabSz="180000"/>
            <a:r>
              <a:rPr lang="en-US" altLang="ko-KR" sz="1050" dirty="0"/>
              <a:t>&lt;p&gt;</a:t>
            </a:r>
            <a:r>
              <a:rPr lang="ko-KR" altLang="en-US" sz="1050" dirty="0"/>
              <a:t>예수님이 탄생하셨습니다</a:t>
            </a:r>
            <a:r>
              <a:rPr lang="en-US" altLang="ko-KR" sz="1050" dirty="0"/>
              <a:t>.&lt;/p&gt;</a:t>
            </a:r>
          </a:p>
          <a:p>
            <a:pPr defTabSz="180000"/>
            <a:r>
              <a:rPr lang="en-US" altLang="ko-KR" sz="1050" dirty="0"/>
              <a:t>&lt;div&gt;</a:t>
            </a:r>
          </a:p>
          <a:p>
            <a:pPr defTabSz="180000"/>
            <a:r>
              <a:rPr lang="en-US" altLang="ko-KR" sz="1050" dirty="0"/>
              <a:t>	&lt;</a:t>
            </a:r>
            <a:r>
              <a:rPr lang="en-US" altLang="ko-KR" sz="1050" dirty="0" err="1"/>
              <a:t>img</a:t>
            </a:r>
            <a:r>
              <a:rPr lang="en-US" altLang="ko-KR" sz="1050" dirty="0"/>
              <a:t> </a:t>
            </a:r>
            <a:r>
              <a:rPr lang="en-US" altLang="ko-KR" sz="1050" dirty="0" err="1"/>
              <a:t>src</a:t>
            </a:r>
            <a:r>
              <a:rPr lang="en-US" altLang="ko-KR" sz="1050" dirty="0"/>
              <a:t>="media/christmastree.png" </a:t>
            </a:r>
          </a:p>
          <a:p>
            <a:pPr defTabSz="180000"/>
            <a:r>
              <a:rPr lang="en-US" altLang="ko-KR" sz="1050" dirty="0"/>
              <a:t>			width="200" height="200" alt="</a:t>
            </a:r>
            <a:r>
              <a:rPr lang="ko-KR" altLang="en-US" sz="1050" dirty="0"/>
              <a:t>크리스마스 트리</a:t>
            </a:r>
            <a:r>
              <a:rPr lang="en-US" altLang="ko-KR" sz="1050" dirty="0"/>
              <a:t>"&gt;</a:t>
            </a:r>
          </a:p>
          <a:p>
            <a:pPr defTabSz="180000"/>
            <a:r>
              <a:rPr lang="en-US" altLang="ko-KR" sz="1050" dirty="0"/>
              <a:t>	&lt;p style="</a:t>
            </a:r>
            <a:r>
              <a:rPr lang="en-US" altLang="ko-KR" sz="1050" b="1" dirty="0"/>
              <a:t>left:50px; top:30px</a:t>
            </a:r>
            <a:r>
              <a:rPr lang="en-US" altLang="ko-KR" sz="1050" dirty="0"/>
              <a:t>"&gt;M&lt;/p&gt;</a:t>
            </a:r>
          </a:p>
          <a:p>
            <a:pPr defTabSz="180000"/>
            <a:r>
              <a:rPr lang="en-US" altLang="ko-KR" sz="1050" dirty="0"/>
              <a:t>	&lt;p style="</a:t>
            </a:r>
            <a:r>
              <a:rPr lang="en-US" altLang="ko-KR" sz="1050" b="1" dirty="0"/>
              <a:t>left:100px; top:0px</a:t>
            </a:r>
            <a:r>
              <a:rPr lang="en-US" altLang="ko-KR" sz="1050" dirty="0"/>
              <a:t>"&gt;E&lt;/p&gt;</a:t>
            </a:r>
          </a:p>
          <a:p>
            <a:pPr defTabSz="180000"/>
            <a:r>
              <a:rPr lang="en-US" altLang="ko-KR" sz="1050" dirty="0"/>
              <a:t>	&lt;p style="</a:t>
            </a:r>
            <a:r>
              <a:rPr lang="en-US" altLang="ko-KR" sz="1050" b="1" dirty="0"/>
              <a:t>left:100px; top:80px</a:t>
            </a:r>
            <a:r>
              <a:rPr lang="en-US" altLang="ko-KR" sz="1050" dirty="0"/>
              <a:t>"&gt;R&lt;/p&gt;</a:t>
            </a:r>
          </a:p>
          <a:p>
            <a:pPr defTabSz="180000"/>
            <a:r>
              <a:rPr lang="en-US" altLang="ko-KR" sz="1050" dirty="0"/>
              <a:t>	&lt;p style="</a:t>
            </a:r>
            <a:r>
              <a:rPr lang="en-US" altLang="ko-KR" sz="1050" b="1" dirty="0"/>
              <a:t>left:150px; top:110px</a:t>
            </a:r>
            <a:r>
              <a:rPr lang="en-US" altLang="ko-KR" sz="1050" dirty="0"/>
              <a:t>"&gt;R&lt;/p&gt;</a:t>
            </a:r>
          </a:p>
          <a:p>
            <a:pPr defTabSz="180000"/>
            <a:r>
              <a:rPr lang="en-US" altLang="ko-KR" sz="1050" dirty="0"/>
              <a:t>	&lt;p style="</a:t>
            </a:r>
            <a:r>
              <a:rPr lang="en-US" altLang="ko-KR" sz="1050" b="1" dirty="0"/>
              <a:t>left:30px; top:130px</a:t>
            </a:r>
            <a:r>
              <a:rPr lang="en-US" altLang="ko-KR" sz="1050" dirty="0"/>
              <a:t>"&gt;Y&lt;/p&gt;</a:t>
            </a:r>
          </a:p>
          <a:p>
            <a:pPr defTabSz="180000"/>
            <a:r>
              <a:rPr lang="en-US" altLang="ko-KR" sz="1050" dirty="0"/>
              <a:t>&lt;/div&gt;</a:t>
            </a:r>
          </a:p>
          <a:p>
            <a:pPr defTabSz="180000"/>
            <a:r>
              <a:rPr lang="en-US" altLang="ko-KR" sz="1050" dirty="0"/>
              <a:t>&lt;/body&gt;</a:t>
            </a:r>
          </a:p>
          <a:p>
            <a:pPr defTabSz="180000"/>
            <a:r>
              <a:rPr lang="en-US" altLang="ko-KR" sz="1050" dirty="0"/>
              <a:t>&lt;/html&gt;</a:t>
            </a:r>
            <a:endParaRPr lang="ko-KR" altLang="en-US" sz="105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14</a:t>
            </a:fld>
            <a:endParaRPr lang="ko-KR" altLang="en-US"/>
          </a:p>
        </p:txBody>
      </p:sp>
      <p:cxnSp>
        <p:nvCxnSpPr>
          <p:cNvPr id="12" name="직선 화살표 연결선 11"/>
          <p:cNvCxnSpPr/>
          <p:nvPr/>
        </p:nvCxnSpPr>
        <p:spPr>
          <a:xfrm>
            <a:off x="1208161" y="3623638"/>
            <a:ext cx="393217" cy="0"/>
          </a:xfrm>
          <a:prstGeom prst="straightConnector1">
            <a:avLst/>
          </a:prstGeom>
          <a:ln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847325" y="3633771"/>
            <a:ext cx="72167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>
                <a:solidFill>
                  <a:srgbClr val="C00000"/>
                </a:solidFill>
              </a:rPr>
              <a:t>left: 50px</a:t>
            </a:r>
            <a:endParaRPr lang="ko-KR" altLang="en-US" sz="1000" dirty="0">
              <a:solidFill>
                <a:srgbClr val="C00000"/>
              </a:solidFill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1607609" y="3231953"/>
            <a:ext cx="0" cy="332042"/>
          </a:xfrm>
          <a:prstGeom prst="line">
            <a:avLst/>
          </a:prstGeom>
          <a:ln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1240361" y="2999745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>
                <a:solidFill>
                  <a:srgbClr val="C00000"/>
                </a:solidFill>
              </a:rPr>
              <a:t>top: 30px</a:t>
            </a:r>
            <a:endParaRPr lang="ko-KR" altLang="en-US" sz="1000" dirty="0">
              <a:solidFill>
                <a:srgbClr val="C00000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1672" y="4074699"/>
            <a:ext cx="2232147" cy="263745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03157" y="5774857"/>
            <a:ext cx="1691798" cy="612934"/>
          </a:xfrm>
          <a:prstGeom prst="wedgeRoundRectCallout">
            <a:avLst>
              <a:gd name="adj1" fmla="val 61938"/>
              <a:gd name="adj2" fmla="val 32843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000"/>
            </a:lvl1pPr>
          </a:lstStyle>
          <a:p>
            <a:r>
              <a:rPr lang="ko-KR" altLang="en-US" dirty="0"/>
              <a:t>브라우저 크기가</a:t>
            </a:r>
            <a:r>
              <a:rPr lang="en-US" altLang="ko-KR" dirty="0"/>
              <a:t> </a:t>
            </a:r>
            <a:r>
              <a:rPr lang="ko-KR" altLang="en-US" dirty="0"/>
              <a:t>변해도</a:t>
            </a:r>
            <a:endParaRPr lang="en-US" altLang="ko-KR" dirty="0"/>
          </a:p>
          <a:p>
            <a:r>
              <a:rPr lang="ko-KR" altLang="en-US" dirty="0"/>
              <a:t>절대 배치된 태그 위치는</a:t>
            </a:r>
            <a:endParaRPr lang="en-US" altLang="ko-KR" dirty="0"/>
          </a:p>
          <a:p>
            <a:r>
              <a:rPr lang="ko-KR" altLang="en-US" dirty="0"/>
              <a:t>변하지 않는다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348342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609533" y="1558582"/>
            <a:ext cx="3502322" cy="452431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&lt;head&gt;&lt;title&gt;</a:t>
            </a:r>
            <a:r>
              <a:rPr lang="ko-KR" altLang="en-US" sz="1200" dirty="0"/>
              <a:t>고정 배치</a:t>
            </a:r>
            <a:r>
              <a:rPr lang="en-US" altLang="ko-KR" sz="1200" dirty="0"/>
              <a:t>&lt;/title&gt;</a:t>
            </a:r>
          </a:p>
          <a:p>
            <a:pPr defTabSz="180000"/>
            <a:r>
              <a:rPr lang="en-US" altLang="ko-KR" sz="1200" dirty="0"/>
              <a:t>&lt;style&gt;</a:t>
            </a:r>
          </a:p>
          <a:p>
            <a:pPr defTabSz="180000"/>
            <a:r>
              <a:rPr lang="en-US" altLang="ko-KR" sz="1200" b="1" dirty="0"/>
              <a:t>#fixed { 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/>
              <a:t>position : fixed;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/>
              <a:t>bottom : 10px; </a:t>
            </a:r>
          </a:p>
          <a:p>
            <a:pPr defTabSz="180000"/>
            <a:r>
              <a:rPr lang="en-US" altLang="ko-KR" sz="1200" b="1" dirty="0"/>
              <a:t>	right : 10px;</a:t>
            </a:r>
          </a:p>
          <a:p>
            <a:pPr defTabSz="180000"/>
            <a:r>
              <a:rPr lang="en-US" altLang="ko-KR" sz="1200" dirty="0"/>
              <a:t>	width : 100px; </a:t>
            </a:r>
          </a:p>
          <a:p>
            <a:pPr defTabSz="180000"/>
            <a:r>
              <a:rPr lang="en-US" altLang="ko-KR" sz="1200" dirty="0"/>
              <a:t>	padding : 5px;</a:t>
            </a:r>
          </a:p>
          <a:p>
            <a:pPr defTabSz="180000"/>
            <a:r>
              <a:rPr lang="en-US" altLang="ko-KR" sz="1200" dirty="0"/>
              <a:t>	background : red;</a:t>
            </a:r>
          </a:p>
          <a:p>
            <a:pPr defTabSz="180000"/>
            <a:r>
              <a:rPr lang="en-US" altLang="ko-KR" sz="1200" dirty="0"/>
              <a:t>	color : white;</a:t>
            </a:r>
          </a:p>
          <a:p>
            <a:pPr defTabSz="180000"/>
            <a:r>
              <a:rPr lang="en-US" altLang="ko-KR" sz="1200" b="1" dirty="0"/>
              <a:t>}</a:t>
            </a:r>
          </a:p>
          <a:p>
            <a:pPr defTabSz="180000"/>
            <a:r>
              <a:rPr lang="en-US" altLang="ko-KR" sz="1200" dirty="0"/>
              <a:t>&lt;/style&gt;&lt;/head&gt;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&lt;h3&gt;Merry Christmas!&lt;/h3&gt;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img</a:t>
            </a:r>
            <a:r>
              <a:rPr lang="en-US" altLang="ko-KR" sz="1200" dirty="0"/>
              <a:t> </a:t>
            </a:r>
            <a:r>
              <a:rPr lang="en-US" altLang="ko-KR" sz="1200" dirty="0" err="1"/>
              <a:t>src</a:t>
            </a:r>
            <a:r>
              <a:rPr lang="en-US" altLang="ko-KR" sz="1200" dirty="0"/>
              <a:t>="media/christmastree.png" </a:t>
            </a:r>
          </a:p>
          <a:p>
            <a:pPr defTabSz="180000"/>
            <a:r>
              <a:rPr lang="en-US" altLang="ko-KR" sz="1200" dirty="0"/>
              <a:t>		width="300" height="300" </a:t>
            </a:r>
          </a:p>
          <a:p>
            <a:pPr defTabSz="180000"/>
            <a:r>
              <a:rPr lang="en-US" altLang="ko-KR" sz="1200" dirty="0"/>
              <a:t>		alt="</a:t>
            </a:r>
            <a:r>
              <a:rPr lang="ko-KR" altLang="en-US" sz="1200" dirty="0"/>
              <a:t>크리스마스 트리</a:t>
            </a:r>
            <a:r>
              <a:rPr lang="en-US" altLang="ko-KR" sz="1200" dirty="0"/>
              <a:t>"&gt;</a:t>
            </a:r>
          </a:p>
          <a:p>
            <a:pPr defTabSz="180000"/>
            <a:r>
              <a:rPr lang="en-US" altLang="ko-KR" sz="1200" b="1" dirty="0"/>
              <a:t>&lt;div id="fixed"&gt;</a:t>
            </a:r>
            <a:r>
              <a:rPr lang="ko-KR" altLang="en-US" sz="1200" b="1" dirty="0"/>
              <a:t>예수님이 탄생하셨습니다</a:t>
            </a:r>
            <a:r>
              <a:rPr lang="en-US" altLang="ko-KR" sz="1200" b="1" dirty="0"/>
              <a:t>.</a:t>
            </a:r>
          </a:p>
          <a:p>
            <a:pPr defTabSz="180000"/>
            <a:r>
              <a:rPr lang="en-US" altLang="ko-KR" sz="1200" b="1" dirty="0"/>
              <a:t>&lt;/div&gt;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1092" y="1658029"/>
            <a:ext cx="2185719" cy="4325423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/>
              <a:t>5-4 position : fixed</a:t>
            </a:r>
            <a:r>
              <a:rPr lang="ko-KR" altLang="en-US" dirty="0"/>
              <a:t>로 브라우저 하단 오른쪽에 고정 배치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15</a:t>
            </a:fld>
            <a:endParaRPr lang="ko-KR" altLang="en-US"/>
          </a:p>
        </p:txBody>
      </p:sp>
      <p:cxnSp>
        <p:nvCxnSpPr>
          <p:cNvPr id="9" name="직선 화살표 연결선 8"/>
          <p:cNvCxnSpPr/>
          <p:nvPr/>
        </p:nvCxnSpPr>
        <p:spPr>
          <a:xfrm flipH="1">
            <a:off x="6380436" y="5517232"/>
            <a:ext cx="246836" cy="0"/>
          </a:xfrm>
          <a:prstGeom prst="straightConnector1">
            <a:avLst/>
          </a:prstGeom>
          <a:ln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6599201" y="5389523"/>
            <a:ext cx="85311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>
                <a:solidFill>
                  <a:srgbClr val="C00000"/>
                </a:solidFill>
              </a:rPr>
              <a:t>right : 10px</a:t>
            </a:r>
            <a:endParaRPr lang="ko-KR" altLang="en-US" sz="1000" dirty="0">
              <a:solidFill>
                <a:srgbClr val="C00000"/>
              </a:solidFill>
            </a:endParaRPr>
          </a:p>
        </p:txBody>
      </p:sp>
      <p:cxnSp>
        <p:nvCxnSpPr>
          <p:cNvPr id="11" name="직선 연결선 10"/>
          <p:cNvCxnSpPr/>
          <p:nvPr/>
        </p:nvCxnSpPr>
        <p:spPr>
          <a:xfrm flipV="1">
            <a:off x="6114583" y="5733428"/>
            <a:ext cx="0" cy="279536"/>
          </a:xfrm>
          <a:prstGeom prst="line">
            <a:avLst/>
          </a:prstGeom>
          <a:ln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5776108" y="5924228"/>
            <a:ext cx="101341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>
                <a:solidFill>
                  <a:srgbClr val="C00000"/>
                </a:solidFill>
              </a:rPr>
              <a:t>bottom : 10px</a:t>
            </a:r>
            <a:endParaRPr lang="ko-KR" altLang="en-US" sz="1000" dirty="0">
              <a:solidFill>
                <a:srgbClr val="C00000"/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5834621" y="1492900"/>
            <a:ext cx="3295660" cy="1940518"/>
            <a:chOff x="5834621" y="1492900"/>
            <a:chExt cx="3295660" cy="1940518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34621" y="1492900"/>
              <a:ext cx="2808499" cy="1940518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7853161" y="2157637"/>
              <a:ext cx="1277120" cy="442674"/>
            </a:xfrm>
            <a:prstGeom prst="wedgeRoundRectCallout">
              <a:avLst>
                <a:gd name="adj1" fmla="val -36849"/>
                <a:gd name="adj2" fmla="val 115047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1000"/>
              </a:lvl1pPr>
            </a:lstStyle>
            <a:p>
              <a:r>
                <a:rPr lang="ko-KR" altLang="en-US" dirty="0"/>
                <a:t>브라우저의</a:t>
              </a:r>
              <a:endParaRPr lang="en-US" altLang="ko-KR" dirty="0"/>
            </a:p>
            <a:p>
              <a:r>
                <a:rPr lang="ko-KR" altLang="en-US" dirty="0"/>
                <a:t>하단에 항상 출력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575554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724152" y="1340768"/>
            <a:ext cx="3699505" cy="544764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&lt;head&gt;&lt;title&gt;float </a:t>
            </a:r>
            <a:r>
              <a:rPr lang="ko-KR" altLang="en-US" sz="1200" dirty="0"/>
              <a:t>배치</a:t>
            </a:r>
            <a:r>
              <a:rPr lang="en-US" altLang="ko-KR" sz="1200" dirty="0"/>
              <a:t>&lt;/title&gt;</a:t>
            </a:r>
          </a:p>
          <a:p>
            <a:pPr defTabSz="180000"/>
            <a:r>
              <a:rPr lang="en-US" altLang="ko-KR" sz="1200" dirty="0"/>
              <a:t>&lt;style&gt;</a:t>
            </a:r>
          </a:p>
          <a:p>
            <a:pPr defTabSz="180000"/>
            <a:r>
              <a:rPr lang="en-US" altLang="ko-KR" sz="1200" b="1" dirty="0"/>
              <a:t>#float { 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/>
              <a:t>float : right;</a:t>
            </a:r>
          </a:p>
          <a:p>
            <a:pPr defTabSz="180000"/>
            <a:r>
              <a:rPr lang="en-US" altLang="ko-KR" sz="1200" dirty="0"/>
              <a:t>	border : 1px dotted black;</a:t>
            </a:r>
          </a:p>
          <a:p>
            <a:pPr defTabSz="180000"/>
            <a:r>
              <a:rPr lang="en-US" altLang="ko-KR" sz="1200" dirty="0"/>
              <a:t>	width : 8em;</a:t>
            </a:r>
          </a:p>
          <a:p>
            <a:pPr defTabSz="180000"/>
            <a:r>
              <a:rPr lang="en-US" altLang="ko-KR" sz="1200" dirty="0"/>
              <a:t>	padding : 0.25em;</a:t>
            </a:r>
          </a:p>
          <a:p>
            <a:pPr defTabSz="180000"/>
            <a:r>
              <a:rPr lang="en-US" altLang="ko-KR" sz="1200" dirty="0"/>
              <a:t>	margin : 1em;</a:t>
            </a:r>
          </a:p>
          <a:p>
            <a:pPr defTabSz="180000"/>
            <a:r>
              <a:rPr lang="en-US" altLang="ko-KR" sz="1200" b="1" dirty="0"/>
              <a:t>}</a:t>
            </a:r>
            <a:r>
              <a:rPr lang="en-US" altLang="ko-KR" sz="1200" dirty="0"/>
              <a:t> </a:t>
            </a:r>
          </a:p>
          <a:p>
            <a:pPr defTabSz="180000"/>
            <a:r>
              <a:rPr lang="en-US" altLang="ko-KR" sz="1200" dirty="0"/>
              <a:t>&lt;/style&gt;</a:t>
            </a:r>
          </a:p>
          <a:p>
            <a:pPr defTabSz="180000"/>
            <a:r>
              <a:rPr lang="en-US" altLang="ko-KR" sz="1200" dirty="0"/>
              <a:t>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</a:t>
            </a:r>
            <a:r>
              <a:rPr lang="ko-KR" altLang="en-US" sz="1200" dirty="0"/>
              <a:t>학기말 공지</a:t>
            </a:r>
            <a:r>
              <a:rPr lang="en-US" altLang="ko-KR" sz="1200" dirty="0"/>
              <a:t>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&lt;div&gt;</a:t>
            </a:r>
          </a:p>
          <a:p>
            <a:pPr defTabSz="180000"/>
            <a:r>
              <a:rPr lang="en-US" altLang="ko-KR" sz="1200" b="1" dirty="0"/>
              <a:t>&lt;p id="float"&gt;</a:t>
            </a:r>
          </a:p>
          <a:p>
            <a:pPr defTabSz="180000"/>
            <a:r>
              <a:rPr lang="en-US" altLang="ko-KR" sz="1200" dirty="0"/>
              <a:t>	24</a:t>
            </a:r>
            <a:r>
              <a:rPr lang="ko-KR" altLang="en-US" sz="1200" dirty="0"/>
              <a:t>일은 피아니스트 조성진의 크리스마스 특별 </a:t>
            </a:r>
          </a:p>
          <a:p>
            <a:pPr defTabSz="180000"/>
            <a:r>
              <a:rPr lang="en-US" altLang="ko-KR" sz="1200" dirty="0"/>
              <a:t>	</a:t>
            </a:r>
            <a:r>
              <a:rPr lang="ko-KR" altLang="en-US" sz="1200" dirty="0"/>
              <a:t>연주가 있습니다</a:t>
            </a:r>
            <a:r>
              <a:rPr lang="en-US" altLang="ko-KR" sz="1200" dirty="0"/>
              <a:t>.&lt;/p&gt;</a:t>
            </a:r>
          </a:p>
          <a:p>
            <a:pPr defTabSz="180000"/>
            <a:r>
              <a:rPr lang="en-US" altLang="ko-KR" sz="1200" dirty="0"/>
              <a:t>&lt;p&gt;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ko-KR" altLang="en-US" sz="1200" dirty="0"/>
              <a:t>이제 곧 겨울 방학이 시작됩니다</a:t>
            </a:r>
            <a:r>
              <a:rPr lang="en-US" altLang="ko-KR" sz="1200" dirty="0"/>
              <a:t>. </a:t>
            </a:r>
            <a:r>
              <a:rPr lang="ko-KR" altLang="en-US" sz="1200" dirty="0"/>
              <a:t>학기 중 못다한</a:t>
            </a:r>
          </a:p>
          <a:p>
            <a:pPr defTabSz="180000"/>
            <a:r>
              <a:rPr lang="en-US" altLang="ko-KR" sz="1200" dirty="0"/>
              <a:t>	Java, C++ </a:t>
            </a:r>
            <a:r>
              <a:rPr lang="ko-KR" altLang="en-US" sz="1200" dirty="0"/>
              <a:t>프로그래밍 열심히 하기 바랍니다</a:t>
            </a:r>
            <a:r>
              <a:rPr lang="en-US" altLang="ko-KR" sz="1200" dirty="0"/>
              <a:t>.</a:t>
            </a:r>
          </a:p>
          <a:p>
            <a:pPr defTabSz="180000"/>
            <a:r>
              <a:rPr lang="en-US" altLang="ko-KR" sz="1200" dirty="0"/>
              <a:t>	</a:t>
            </a:r>
            <a:r>
              <a:rPr lang="ko-KR" altLang="en-US" sz="1200" dirty="0"/>
              <a:t>인턴을 준비하는 학생들은 프로젝트 개발에 </a:t>
            </a:r>
          </a:p>
          <a:p>
            <a:pPr defTabSz="180000"/>
            <a:r>
              <a:rPr lang="en-US" altLang="ko-KR" sz="1200" dirty="0"/>
              <a:t>	</a:t>
            </a:r>
            <a:r>
              <a:rPr lang="ko-KR" altLang="en-US" sz="1200" dirty="0"/>
              <a:t>더욱 힘쓰세요</a:t>
            </a:r>
            <a:r>
              <a:rPr lang="en-US" altLang="ko-KR" sz="1200" dirty="0"/>
              <a:t>. </a:t>
            </a:r>
            <a:r>
              <a:rPr lang="ko-KR" altLang="en-US" sz="1200" dirty="0"/>
              <a:t>그럼 다음 학기에 만나요</a:t>
            </a:r>
            <a:r>
              <a:rPr lang="en-US" altLang="ko-KR" sz="1200" dirty="0"/>
              <a:t>.&lt;/p&gt;</a:t>
            </a:r>
          </a:p>
          <a:p>
            <a:pPr defTabSz="180000"/>
            <a:r>
              <a:rPr lang="en-US" altLang="ko-KR" sz="1200" dirty="0"/>
              <a:t>&lt;/div&gt;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0994" y="1407518"/>
            <a:ext cx="3416590" cy="2669554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6663198" y="2367867"/>
            <a:ext cx="119135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dirty="0">
                <a:solidFill>
                  <a:srgbClr val="C00000"/>
                </a:solidFill>
              </a:rPr>
              <a:t>width : 8em</a:t>
            </a:r>
          </a:p>
          <a:p>
            <a:pPr algn="ctr"/>
            <a:r>
              <a:rPr lang="en-US" altLang="ko-KR" sz="1000" dirty="0">
                <a:solidFill>
                  <a:srgbClr val="C00000"/>
                </a:solidFill>
              </a:rPr>
              <a:t>(8</a:t>
            </a:r>
            <a:r>
              <a:rPr lang="ko-KR" altLang="en-US" sz="1000" dirty="0">
                <a:solidFill>
                  <a:srgbClr val="C00000"/>
                </a:solidFill>
              </a:rPr>
              <a:t>개의 글자 크기</a:t>
            </a:r>
            <a:r>
              <a:rPr lang="en-US" altLang="ko-KR" sz="1000" dirty="0">
                <a:solidFill>
                  <a:srgbClr val="C00000"/>
                </a:solidFill>
              </a:rPr>
              <a:t>)</a:t>
            </a:r>
            <a:endParaRPr lang="ko-KR" altLang="en-US" sz="1000" dirty="0">
              <a:solidFill>
                <a:srgbClr val="C00000"/>
              </a:solidFill>
            </a:endParaRPr>
          </a:p>
        </p:txBody>
      </p:sp>
      <p:sp>
        <p:nvSpPr>
          <p:cNvPr id="13" name="오른쪽 중괄호 12"/>
          <p:cNvSpPr/>
          <p:nvPr/>
        </p:nvSpPr>
        <p:spPr>
          <a:xfrm rot="5400000" flipH="1">
            <a:off x="7155310" y="2288635"/>
            <a:ext cx="207127" cy="958682"/>
          </a:xfrm>
          <a:prstGeom prst="rightBrace">
            <a:avLst>
              <a:gd name="adj1" fmla="val 38422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8365" y="3451542"/>
            <a:ext cx="2125756" cy="328476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/>
              <a:t>5-5 float : right</a:t>
            </a:r>
            <a:r>
              <a:rPr lang="ko-KR" altLang="en-US" dirty="0"/>
              <a:t>로 브라우저의 오른편에 항상 배치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8036732" y="5383657"/>
            <a:ext cx="849834" cy="7078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이</a:t>
            </a:r>
            <a:r>
              <a:rPr lang="en-US" altLang="ko-KR" sz="1000" dirty="0"/>
              <a:t> </a:t>
            </a:r>
            <a:r>
              <a:rPr lang="ko-KR" altLang="en-US" sz="1000" dirty="0"/>
              <a:t>블록은 </a:t>
            </a:r>
            <a:endParaRPr lang="en-US" altLang="ko-KR" sz="1000" dirty="0"/>
          </a:p>
          <a:p>
            <a:r>
              <a:rPr lang="ko-KR" altLang="en-US" sz="1000" dirty="0"/>
              <a:t>브라우저</a:t>
            </a:r>
            <a:endParaRPr lang="en-US" altLang="ko-KR" sz="1000" dirty="0"/>
          </a:p>
          <a:p>
            <a:r>
              <a:rPr lang="ko-KR" altLang="en-US" sz="1000" dirty="0"/>
              <a:t>오른쪽에 </a:t>
            </a:r>
            <a:endParaRPr lang="en-US" altLang="ko-KR" sz="1000" dirty="0"/>
          </a:p>
          <a:p>
            <a:r>
              <a:rPr lang="ko-KR" altLang="en-US" sz="1000" dirty="0"/>
              <a:t>항상 출력</a:t>
            </a:r>
          </a:p>
        </p:txBody>
      </p:sp>
      <p:sp>
        <p:nvSpPr>
          <p:cNvPr id="8" name="자유형 7"/>
          <p:cNvSpPr/>
          <p:nvPr/>
        </p:nvSpPr>
        <p:spPr>
          <a:xfrm>
            <a:off x="7527294" y="4985043"/>
            <a:ext cx="720080" cy="352985"/>
          </a:xfrm>
          <a:custGeom>
            <a:avLst/>
            <a:gdLst>
              <a:gd name="connsiteX0" fmla="*/ 276225 w 276225"/>
              <a:gd name="connsiteY0" fmla="*/ 714910 h 714910"/>
              <a:gd name="connsiteX1" fmla="*/ 209550 w 276225"/>
              <a:gd name="connsiteY1" fmla="*/ 105310 h 714910"/>
              <a:gd name="connsiteX2" fmla="*/ 0 w 276225"/>
              <a:gd name="connsiteY2" fmla="*/ 535 h 714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6225" h="714910">
                <a:moveTo>
                  <a:pt x="276225" y="714910"/>
                </a:moveTo>
                <a:cubicBezTo>
                  <a:pt x="265906" y="469641"/>
                  <a:pt x="255587" y="224372"/>
                  <a:pt x="209550" y="105310"/>
                </a:cubicBezTo>
                <a:cubicBezTo>
                  <a:pt x="163513" y="-13752"/>
                  <a:pt x="0" y="535"/>
                  <a:pt x="0" y="535"/>
                </a:cubicBezTo>
              </a:path>
            </a:pathLst>
          </a:custGeom>
          <a:noFill/>
          <a:ln w="9525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23549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0985" y="1377876"/>
            <a:ext cx="2619158" cy="3851324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1014900" y="1628800"/>
            <a:ext cx="4032448" cy="489364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&lt;html&gt;&lt;head&gt;&lt;title&gt;z-index </a:t>
            </a:r>
            <a:r>
              <a:rPr lang="ko-KR" altLang="en-US" sz="1200" dirty="0" err="1"/>
              <a:t>프로퍼티</a:t>
            </a:r>
            <a:r>
              <a:rPr lang="en-US" altLang="ko-KR" sz="1200" dirty="0"/>
              <a:t>&lt;/title&gt;</a:t>
            </a:r>
          </a:p>
          <a:p>
            <a:pPr defTabSz="180000"/>
            <a:r>
              <a:rPr lang="en-US" altLang="ko-KR" sz="1200" dirty="0"/>
              <a:t>&lt;style&gt;</a:t>
            </a:r>
          </a:p>
          <a:p>
            <a:pPr defTabSz="180000"/>
            <a:r>
              <a:rPr lang="en-US" altLang="ko-KR" sz="1200" dirty="0"/>
              <a:t>div { position : absolute; }</a:t>
            </a:r>
          </a:p>
          <a:p>
            <a:pPr defTabSz="180000"/>
            <a:r>
              <a:rPr lang="en-US" altLang="ko-KR" sz="1200" dirty="0" err="1"/>
              <a:t>img</a:t>
            </a:r>
            <a:r>
              <a:rPr lang="en-US" altLang="ko-KR" sz="1200" dirty="0"/>
              <a:t> { </a:t>
            </a:r>
            <a:r>
              <a:rPr lang="en-US" altLang="ko-KR" sz="1200" b="1" dirty="0"/>
              <a:t>position : absolute; </a:t>
            </a:r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dirty="0"/>
              <a:t>#</a:t>
            </a:r>
            <a:r>
              <a:rPr lang="en-US" altLang="ko-KR" sz="1200" dirty="0" err="1"/>
              <a:t>spadeA</a:t>
            </a:r>
            <a:r>
              <a:rPr lang="en-US" altLang="ko-KR" sz="1200" dirty="0"/>
              <a:t> { </a:t>
            </a:r>
            <a:r>
              <a:rPr lang="en-US" altLang="ko-KR" sz="1200" b="1" dirty="0"/>
              <a:t>z-index : -3</a:t>
            </a:r>
            <a:r>
              <a:rPr lang="en-US" altLang="ko-KR" sz="1200" dirty="0"/>
              <a:t>; left : 10px; top : 20px; }</a:t>
            </a:r>
          </a:p>
          <a:p>
            <a:pPr defTabSz="180000"/>
            <a:r>
              <a:rPr lang="en-US" altLang="ko-KR" sz="1200" dirty="0"/>
              <a:t>#spade2 { </a:t>
            </a:r>
            <a:r>
              <a:rPr lang="en-US" altLang="ko-KR" sz="1200" b="1" dirty="0"/>
              <a:t>z-index : 2</a:t>
            </a:r>
            <a:r>
              <a:rPr lang="en-US" altLang="ko-KR" sz="1200" dirty="0"/>
              <a:t>; left : 40px; top : 30px; }</a:t>
            </a:r>
          </a:p>
          <a:p>
            <a:pPr defTabSz="180000"/>
            <a:r>
              <a:rPr lang="en-US" altLang="ko-KR" sz="1200" dirty="0"/>
              <a:t>#spade3 { </a:t>
            </a:r>
            <a:r>
              <a:rPr lang="en-US" altLang="ko-KR" sz="1200" b="1" dirty="0"/>
              <a:t>z-index : 3</a:t>
            </a:r>
            <a:r>
              <a:rPr lang="en-US" altLang="ko-KR" sz="1200" dirty="0"/>
              <a:t>; left : 80px; top : 40px; }</a:t>
            </a:r>
          </a:p>
          <a:p>
            <a:pPr defTabSz="180000"/>
            <a:r>
              <a:rPr lang="en-US" altLang="ko-KR" sz="1200" dirty="0"/>
              <a:t>#spade7 { </a:t>
            </a:r>
            <a:r>
              <a:rPr lang="en-US" altLang="ko-KR" sz="1200" b="1" dirty="0"/>
              <a:t>z-index : 7</a:t>
            </a:r>
            <a:r>
              <a:rPr lang="en-US" altLang="ko-KR" sz="1200" dirty="0"/>
              <a:t>; left : 120px; top : 50px; }</a:t>
            </a:r>
          </a:p>
          <a:p>
            <a:pPr defTabSz="180000"/>
            <a:r>
              <a:rPr lang="en-US" altLang="ko-KR" sz="1200" dirty="0"/>
              <a:t>&lt;/style&gt;&lt;/head&gt;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&lt;h3&gt;z-index </a:t>
            </a:r>
            <a:r>
              <a:rPr lang="ko-KR" altLang="en-US" sz="1200" dirty="0" err="1"/>
              <a:t>프로퍼티</a:t>
            </a:r>
            <a:r>
              <a:rPr lang="en-US" altLang="ko-KR" sz="1200" dirty="0"/>
              <a:t>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&lt;div&gt;</a:t>
            </a:r>
          </a:p>
          <a:p>
            <a:pPr defTabSz="180000"/>
            <a:r>
              <a:rPr lang="pl-PL" altLang="ko-KR" sz="1200" b="1" dirty="0"/>
              <a:t>&lt;img</a:t>
            </a:r>
            <a:r>
              <a:rPr lang="pl-PL" altLang="ko-KR" sz="1200" dirty="0"/>
              <a:t> </a:t>
            </a:r>
            <a:r>
              <a:rPr lang="pl-PL" altLang="ko-KR" sz="1200" b="1" dirty="0"/>
              <a:t>id="spadeA" </a:t>
            </a:r>
            <a:r>
              <a:rPr lang="pl-PL" altLang="ko-KR" sz="1200" dirty="0"/>
              <a:t>src="media/spade-A.png" </a:t>
            </a:r>
          </a:p>
          <a:p>
            <a:pPr defTabSz="180000"/>
            <a:r>
              <a:rPr lang="en-US" altLang="ko-KR" sz="1200" dirty="0"/>
              <a:t>			width="100" height="140" alt="</a:t>
            </a:r>
            <a:r>
              <a:rPr lang="ko-KR" altLang="en-US" sz="1200" dirty="0"/>
              <a:t>스페이드</a:t>
            </a:r>
            <a:r>
              <a:rPr lang="en-US" altLang="ko-KR" sz="1200" dirty="0"/>
              <a:t>A"&gt;</a:t>
            </a:r>
          </a:p>
          <a:p>
            <a:pPr defTabSz="180000"/>
            <a:r>
              <a:rPr lang="en-US" altLang="ko-KR" sz="1200" b="1" dirty="0"/>
              <a:t>&lt;</a:t>
            </a:r>
            <a:r>
              <a:rPr lang="en-US" altLang="ko-KR" sz="1200" b="1" dirty="0" err="1"/>
              <a:t>img</a:t>
            </a:r>
            <a:r>
              <a:rPr lang="en-US" altLang="ko-KR" sz="1200" b="1" dirty="0"/>
              <a:t> id="spade2" </a:t>
            </a:r>
            <a:r>
              <a:rPr lang="en-US" altLang="ko-KR" sz="1200" dirty="0" err="1"/>
              <a:t>src</a:t>
            </a:r>
            <a:r>
              <a:rPr lang="en-US" altLang="ko-KR" sz="1200" dirty="0"/>
              <a:t>="media/spade-2.png" </a:t>
            </a:r>
          </a:p>
          <a:p>
            <a:pPr defTabSz="180000"/>
            <a:r>
              <a:rPr lang="en-US" altLang="ko-KR" sz="1200" dirty="0"/>
              <a:t>			width="100" height="140" alt="</a:t>
            </a:r>
            <a:r>
              <a:rPr lang="ko-KR" altLang="en-US" sz="1200" dirty="0"/>
              <a:t>스페이드</a:t>
            </a:r>
            <a:r>
              <a:rPr lang="en-US" altLang="ko-KR" sz="1200" dirty="0"/>
              <a:t>2"&gt;</a:t>
            </a:r>
          </a:p>
          <a:p>
            <a:pPr defTabSz="180000"/>
            <a:r>
              <a:rPr lang="en-US" altLang="ko-KR" sz="1200" b="1" dirty="0"/>
              <a:t>&lt;</a:t>
            </a:r>
            <a:r>
              <a:rPr lang="en-US" altLang="ko-KR" sz="1200" b="1" dirty="0" err="1"/>
              <a:t>img</a:t>
            </a:r>
            <a:r>
              <a:rPr lang="en-US" altLang="ko-KR" sz="1200" b="1" dirty="0"/>
              <a:t> id="spade3" </a:t>
            </a:r>
            <a:r>
              <a:rPr lang="en-US" altLang="ko-KR" sz="1200" dirty="0" err="1"/>
              <a:t>src</a:t>
            </a:r>
            <a:r>
              <a:rPr lang="en-US" altLang="ko-KR" sz="1200" dirty="0"/>
              <a:t>="media/spade-3.png" </a:t>
            </a:r>
          </a:p>
          <a:p>
            <a:pPr defTabSz="180000"/>
            <a:r>
              <a:rPr lang="en-US" altLang="ko-KR" sz="1200" dirty="0"/>
              <a:t>			width="100" height="140" alt="</a:t>
            </a:r>
            <a:r>
              <a:rPr lang="ko-KR" altLang="en-US" sz="1200" dirty="0"/>
              <a:t>스페이드</a:t>
            </a:r>
            <a:r>
              <a:rPr lang="en-US" altLang="ko-KR" sz="1200" dirty="0"/>
              <a:t>3"&gt;</a:t>
            </a:r>
          </a:p>
          <a:p>
            <a:pPr defTabSz="180000"/>
            <a:r>
              <a:rPr lang="en-US" altLang="ko-KR" sz="1200" b="1" dirty="0"/>
              <a:t>&lt;</a:t>
            </a:r>
            <a:r>
              <a:rPr lang="en-US" altLang="ko-KR" sz="1200" b="1" dirty="0" err="1"/>
              <a:t>img</a:t>
            </a:r>
            <a:r>
              <a:rPr lang="en-US" altLang="ko-KR" sz="1200" b="1" dirty="0"/>
              <a:t> id="spade7" </a:t>
            </a:r>
            <a:r>
              <a:rPr lang="en-US" altLang="ko-KR" sz="1200" dirty="0" err="1"/>
              <a:t>src</a:t>
            </a:r>
            <a:r>
              <a:rPr lang="en-US" altLang="ko-KR" sz="1200" dirty="0"/>
              <a:t>="media/spade-7.png" </a:t>
            </a:r>
          </a:p>
          <a:p>
            <a:pPr defTabSz="180000"/>
            <a:r>
              <a:rPr lang="en-US" altLang="ko-KR" sz="1200" dirty="0"/>
              <a:t>			width="100" height="140" alt="</a:t>
            </a:r>
            <a:r>
              <a:rPr lang="ko-KR" altLang="en-US" sz="1200" dirty="0"/>
              <a:t>스페이드</a:t>
            </a:r>
            <a:r>
              <a:rPr lang="en-US" altLang="ko-KR" sz="1200" dirty="0"/>
              <a:t>7"&gt;</a:t>
            </a:r>
          </a:p>
          <a:p>
            <a:pPr defTabSz="180000"/>
            <a:r>
              <a:rPr lang="en-US" altLang="ko-KR" sz="1200" dirty="0"/>
              <a:t>&lt;/div&gt;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/>
              <a:t>5-6 z-index</a:t>
            </a:r>
            <a:r>
              <a:rPr lang="ko-KR" altLang="en-US" dirty="0"/>
              <a:t>로 카드 쌓기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5697951" y="5863009"/>
            <a:ext cx="92845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solidFill>
                  <a:srgbClr val="C00000"/>
                </a:solidFill>
              </a:rPr>
              <a:t>z-index: -3</a:t>
            </a:r>
            <a:endParaRPr lang="ko-KR" altLang="en-US" sz="1200" dirty="0">
              <a:solidFill>
                <a:srgbClr val="C00000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205644" y="5587209"/>
            <a:ext cx="86594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solidFill>
                  <a:srgbClr val="C00000"/>
                </a:solidFill>
              </a:rPr>
              <a:t>z-index: 2</a:t>
            </a:r>
            <a:endParaRPr lang="ko-KR" altLang="en-US" sz="1200" dirty="0">
              <a:solidFill>
                <a:srgbClr val="C00000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005267" y="5047225"/>
            <a:ext cx="86594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solidFill>
                  <a:srgbClr val="C00000"/>
                </a:solidFill>
              </a:rPr>
              <a:t>z-index: 7</a:t>
            </a:r>
            <a:endParaRPr lang="ko-KR" altLang="en-US" sz="1200" dirty="0">
              <a:solidFill>
                <a:srgbClr val="C00000"/>
              </a:solidFill>
            </a:endParaRPr>
          </a:p>
        </p:txBody>
      </p:sp>
      <p:sp>
        <p:nvSpPr>
          <p:cNvPr id="9" name="자유형 8"/>
          <p:cNvSpPr/>
          <p:nvPr/>
        </p:nvSpPr>
        <p:spPr>
          <a:xfrm flipH="1">
            <a:off x="7266008" y="4742952"/>
            <a:ext cx="75878" cy="304273"/>
          </a:xfrm>
          <a:custGeom>
            <a:avLst/>
            <a:gdLst>
              <a:gd name="connsiteX0" fmla="*/ 0 w 990600"/>
              <a:gd name="connsiteY0" fmla="*/ 752475 h 752475"/>
              <a:gd name="connsiteX1" fmla="*/ 771525 w 990600"/>
              <a:gd name="connsiteY1" fmla="*/ 400050 h 752475"/>
              <a:gd name="connsiteX2" fmla="*/ 990600 w 990600"/>
              <a:gd name="connsiteY2" fmla="*/ 0 h 752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90600" h="752475">
                <a:moveTo>
                  <a:pt x="0" y="752475"/>
                </a:moveTo>
                <a:cubicBezTo>
                  <a:pt x="303212" y="638968"/>
                  <a:pt x="606425" y="525462"/>
                  <a:pt x="771525" y="400050"/>
                </a:cubicBezTo>
                <a:cubicBezTo>
                  <a:pt x="936625" y="274637"/>
                  <a:pt x="990600" y="0"/>
                  <a:pt x="990600" y="0"/>
                </a:cubicBezTo>
              </a:path>
            </a:pathLst>
          </a:custGeom>
          <a:noFill/>
          <a:ln w="9525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자유형 13"/>
          <p:cNvSpPr/>
          <p:nvPr/>
        </p:nvSpPr>
        <p:spPr>
          <a:xfrm flipH="1">
            <a:off x="5676003" y="4387001"/>
            <a:ext cx="293860" cy="1513287"/>
          </a:xfrm>
          <a:custGeom>
            <a:avLst/>
            <a:gdLst>
              <a:gd name="connsiteX0" fmla="*/ 0 w 990600"/>
              <a:gd name="connsiteY0" fmla="*/ 752475 h 752475"/>
              <a:gd name="connsiteX1" fmla="*/ 771525 w 990600"/>
              <a:gd name="connsiteY1" fmla="*/ 400050 h 752475"/>
              <a:gd name="connsiteX2" fmla="*/ 990600 w 990600"/>
              <a:gd name="connsiteY2" fmla="*/ 0 h 752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90600" h="752475">
                <a:moveTo>
                  <a:pt x="0" y="752475"/>
                </a:moveTo>
                <a:cubicBezTo>
                  <a:pt x="303212" y="638968"/>
                  <a:pt x="606425" y="525462"/>
                  <a:pt x="771525" y="400050"/>
                </a:cubicBezTo>
                <a:cubicBezTo>
                  <a:pt x="936625" y="274637"/>
                  <a:pt x="990600" y="0"/>
                  <a:pt x="990600" y="0"/>
                </a:cubicBezTo>
              </a:path>
            </a:pathLst>
          </a:custGeom>
          <a:noFill/>
          <a:ln w="9525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자유형 14"/>
          <p:cNvSpPr/>
          <p:nvPr/>
        </p:nvSpPr>
        <p:spPr>
          <a:xfrm flipH="1">
            <a:off x="6096850" y="4583529"/>
            <a:ext cx="355543" cy="1034924"/>
          </a:xfrm>
          <a:custGeom>
            <a:avLst/>
            <a:gdLst>
              <a:gd name="connsiteX0" fmla="*/ 0 w 990600"/>
              <a:gd name="connsiteY0" fmla="*/ 752475 h 752475"/>
              <a:gd name="connsiteX1" fmla="*/ 771525 w 990600"/>
              <a:gd name="connsiteY1" fmla="*/ 400050 h 752475"/>
              <a:gd name="connsiteX2" fmla="*/ 990600 w 990600"/>
              <a:gd name="connsiteY2" fmla="*/ 0 h 752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90600" h="752475">
                <a:moveTo>
                  <a:pt x="0" y="752475"/>
                </a:moveTo>
                <a:cubicBezTo>
                  <a:pt x="303212" y="638968"/>
                  <a:pt x="606425" y="525462"/>
                  <a:pt x="771525" y="400050"/>
                </a:cubicBezTo>
                <a:cubicBezTo>
                  <a:pt x="936625" y="274637"/>
                  <a:pt x="990600" y="0"/>
                  <a:pt x="990600" y="0"/>
                </a:cubicBezTo>
              </a:path>
            </a:pathLst>
          </a:custGeom>
          <a:noFill/>
          <a:ln w="9525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6620564" y="5351498"/>
            <a:ext cx="86594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solidFill>
                  <a:srgbClr val="C00000"/>
                </a:solidFill>
              </a:rPr>
              <a:t>z-index: 3</a:t>
            </a:r>
            <a:endParaRPr lang="ko-KR" altLang="en-US" sz="1200" dirty="0">
              <a:solidFill>
                <a:srgbClr val="C00000"/>
              </a:solidFill>
            </a:endParaRPr>
          </a:p>
        </p:txBody>
      </p:sp>
      <p:sp>
        <p:nvSpPr>
          <p:cNvPr id="16" name="자유형 15"/>
          <p:cNvSpPr/>
          <p:nvPr/>
        </p:nvSpPr>
        <p:spPr>
          <a:xfrm flipH="1">
            <a:off x="6475499" y="4613432"/>
            <a:ext cx="365563" cy="782800"/>
          </a:xfrm>
          <a:custGeom>
            <a:avLst/>
            <a:gdLst>
              <a:gd name="connsiteX0" fmla="*/ 0 w 990600"/>
              <a:gd name="connsiteY0" fmla="*/ 752475 h 752475"/>
              <a:gd name="connsiteX1" fmla="*/ 771525 w 990600"/>
              <a:gd name="connsiteY1" fmla="*/ 400050 h 752475"/>
              <a:gd name="connsiteX2" fmla="*/ 990600 w 990600"/>
              <a:gd name="connsiteY2" fmla="*/ 0 h 752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90600" h="752475">
                <a:moveTo>
                  <a:pt x="0" y="752475"/>
                </a:moveTo>
                <a:cubicBezTo>
                  <a:pt x="303212" y="638968"/>
                  <a:pt x="606425" y="525462"/>
                  <a:pt x="771525" y="400050"/>
                </a:cubicBezTo>
                <a:cubicBezTo>
                  <a:pt x="936625" y="274637"/>
                  <a:pt x="990600" y="0"/>
                  <a:pt x="990600" y="0"/>
                </a:cubicBezTo>
              </a:path>
            </a:pathLst>
          </a:custGeom>
          <a:noFill/>
          <a:ln w="9525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90833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151781" y="1628800"/>
            <a:ext cx="4319874" cy="360098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&lt;head&gt;&lt;title&gt;visibility </a:t>
            </a:r>
            <a:r>
              <a:rPr lang="ko-KR" altLang="en-US" sz="1200" dirty="0" err="1"/>
              <a:t>프로퍼티</a:t>
            </a:r>
            <a:r>
              <a:rPr lang="en-US" altLang="ko-KR" sz="1200" dirty="0"/>
              <a:t>&lt;/title&gt;</a:t>
            </a:r>
          </a:p>
          <a:p>
            <a:pPr defTabSz="180000"/>
            <a:r>
              <a:rPr lang="en-US" altLang="ko-KR" sz="1200" dirty="0"/>
              <a:t>&lt;style&gt;</a:t>
            </a:r>
          </a:p>
          <a:p>
            <a:pPr defTabSz="180000"/>
            <a:r>
              <a:rPr lang="en-US" altLang="ko-KR" sz="1200" b="1" dirty="0"/>
              <a:t>span { 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>
                <a:solidFill>
                  <a:schemeClr val="accent2">
                    <a:lumMod val="75000"/>
                  </a:schemeClr>
                </a:solidFill>
              </a:rPr>
              <a:t>visibility : hidden;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dirty="0"/>
              <a:t>&lt;/style&gt;</a:t>
            </a:r>
          </a:p>
          <a:p>
            <a:pPr defTabSz="180000"/>
            <a:r>
              <a:rPr lang="en-US" altLang="ko-KR" sz="1200" dirty="0"/>
              <a:t>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</a:t>
            </a:r>
            <a:r>
              <a:rPr lang="ko-KR" altLang="en-US" sz="1200" dirty="0"/>
              <a:t>다음 빈 곳에 숨은 단어</a:t>
            </a:r>
            <a:r>
              <a:rPr lang="en-US" altLang="ko-KR" sz="1200" dirty="0"/>
              <a:t>?&lt;/h3&gt;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ul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	&lt;li&gt;I (</a:t>
            </a:r>
            <a:r>
              <a:rPr lang="en-US" altLang="ko-KR" sz="1200" b="1" dirty="0"/>
              <a:t>&lt;span&gt;love&lt;/span&gt;</a:t>
            </a:r>
            <a:r>
              <a:rPr lang="en-US" altLang="ko-KR" sz="1200" dirty="0"/>
              <a:t>) you.	</a:t>
            </a:r>
          </a:p>
          <a:p>
            <a:pPr defTabSz="180000"/>
            <a:r>
              <a:rPr lang="en-US" altLang="ko-KR" sz="1200" dirty="0"/>
              <a:t>	&lt;li&gt;CSS is Cascading (</a:t>
            </a:r>
            <a:r>
              <a:rPr lang="en-US" altLang="ko-KR" sz="1200" b="1" dirty="0"/>
              <a:t>&lt;span&gt;Style&lt;/span&gt;</a:t>
            </a:r>
            <a:r>
              <a:rPr lang="en-US" altLang="ko-KR" sz="1200" dirty="0"/>
              <a:t>) Sheet.</a:t>
            </a:r>
          </a:p>
          <a:p>
            <a:pPr defTabSz="180000"/>
            <a:r>
              <a:rPr lang="en-US" altLang="ko-KR" sz="1200" dirty="0"/>
              <a:t>	&lt;li&gt;</a:t>
            </a:r>
            <a:r>
              <a:rPr lang="ko-KR" altLang="en-US" sz="1200" dirty="0"/>
              <a:t>응답하라 </a:t>
            </a:r>
            <a:r>
              <a:rPr lang="en-US" altLang="ko-KR" sz="1200" dirty="0"/>
              <a:t>(</a:t>
            </a:r>
            <a:r>
              <a:rPr lang="en-US" altLang="ko-KR" sz="1200" b="1" dirty="0"/>
              <a:t>&lt;span&gt;1988&lt;/span&gt;</a:t>
            </a:r>
            <a:r>
              <a:rPr lang="en-US" altLang="ko-KR" sz="1200" dirty="0"/>
              <a:t>).</a:t>
            </a:r>
          </a:p>
          <a:p>
            <a:pPr defTabSz="180000"/>
            <a:r>
              <a:rPr lang="en-US" altLang="ko-KR" sz="1200" dirty="0"/>
              <a:t>&lt;/</a:t>
            </a:r>
            <a:r>
              <a:rPr lang="en-US" altLang="ko-KR" sz="1200" dirty="0" err="1"/>
              <a:t>ul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5-7 visibility</a:t>
            </a:r>
            <a:r>
              <a:rPr lang="ko-KR" altLang="en-US" dirty="0"/>
              <a:t>로 텍스트 숨기기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18</a:t>
            </a:fld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4149" y="1761677"/>
            <a:ext cx="2772147" cy="238678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760293" y="4397042"/>
            <a:ext cx="14285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rgbClr val="C00000"/>
                </a:solidFill>
              </a:rPr>
              <a:t>공간은 차지하지만 </a:t>
            </a:r>
            <a:endParaRPr lang="en-US" altLang="ko-KR" sz="1000" dirty="0">
              <a:solidFill>
                <a:srgbClr val="C00000"/>
              </a:solidFill>
            </a:endParaRPr>
          </a:p>
          <a:p>
            <a:r>
              <a:rPr lang="ko-KR" altLang="en-US" sz="1000" dirty="0">
                <a:solidFill>
                  <a:srgbClr val="C00000"/>
                </a:solidFill>
              </a:rPr>
              <a:t>텍스트는 보이지 않음</a:t>
            </a:r>
          </a:p>
        </p:txBody>
      </p:sp>
      <p:sp>
        <p:nvSpPr>
          <p:cNvPr id="10" name="자유형 9"/>
          <p:cNvSpPr/>
          <p:nvPr/>
        </p:nvSpPr>
        <p:spPr>
          <a:xfrm>
            <a:off x="3312021" y="3789040"/>
            <a:ext cx="2520280" cy="1041974"/>
          </a:xfrm>
          <a:custGeom>
            <a:avLst/>
            <a:gdLst>
              <a:gd name="connsiteX0" fmla="*/ 0 w 2584174"/>
              <a:gd name="connsiteY0" fmla="*/ 954157 h 1157958"/>
              <a:gd name="connsiteX1" fmla="*/ 485030 w 2584174"/>
              <a:gd name="connsiteY1" fmla="*/ 1152939 h 1157958"/>
              <a:gd name="connsiteX2" fmla="*/ 2313830 w 2584174"/>
              <a:gd name="connsiteY2" fmla="*/ 993913 h 1157958"/>
              <a:gd name="connsiteX3" fmla="*/ 2584174 w 2584174"/>
              <a:gd name="connsiteY3" fmla="*/ 0 h 1157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84174" h="1157958">
                <a:moveTo>
                  <a:pt x="0" y="954157"/>
                </a:moveTo>
                <a:cubicBezTo>
                  <a:pt x="49696" y="1050235"/>
                  <a:pt x="99392" y="1146313"/>
                  <a:pt x="485030" y="1152939"/>
                </a:cubicBezTo>
                <a:cubicBezTo>
                  <a:pt x="870668" y="1159565"/>
                  <a:pt x="1963973" y="1186069"/>
                  <a:pt x="2313830" y="993913"/>
                </a:cubicBezTo>
                <a:cubicBezTo>
                  <a:pt x="2663687" y="801757"/>
                  <a:pt x="2524539" y="129871"/>
                  <a:pt x="2584174" y="0"/>
                </a:cubicBezTo>
              </a:path>
            </a:pathLst>
          </a:custGeom>
          <a:noFill/>
          <a:ln w="9525">
            <a:solidFill>
              <a:srgbClr val="C00000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2951981" y="4414810"/>
            <a:ext cx="432048" cy="216024"/>
          </a:xfrm>
          <a:prstGeom prst="ellipse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5745038" y="4199004"/>
            <a:ext cx="119776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80000"/>
            <a:r>
              <a:rPr lang="en-US" altLang="ko-KR" sz="1000" dirty="0">
                <a:solidFill>
                  <a:srgbClr val="C00000"/>
                </a:solidFill>
              </a:rPr>
              <a:t>visibility : hidden;</a:t>
            </a:r>
          </a:p>
        </p:txBody>
      </p:sp>
    </p:spTree>
    <p:extLst>
      <p:ext uri="{BB962C8B-B14F-4D97-AF65-F5344CB8AC3E}">
        <p14:creationId xmlns:p14="http://schemas.microsoft.com/office/powerpoint/2010/main" val="11200806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3329" y="1938471"/>
            <a:ext cx="2489179" cy="392814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 </a:t>
            </a:r>
            <a:r>
              <a:rPr lang="en-US" altLang="ko-KR" dirty="0"/>
              <a:t>5-8 overflow </a:t>
            </a:r>
            <a:r>
              <a:rPr lang="ko-KR" altLang="en-US" dirty="0" err="1"/>
              <a:t>프로퍼티</a:t>
            </a:r>
            <a:r>
              <a:rPr lang="ko-KR" altLang="en-US" dirty="0"/>
              <a:t> 활용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683568" y="1484784"/>
            <a:ext cx="4572000" cy="489364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>
            <a:spAutoFit/>
          </a:bodyPr>
          <a:lstStyle/>
          <a:p>
            <a:pPr defTabSz="180000"/>
            <a:r>
              <a:rPr lang="en-US" altLang="ko-KR" sz="1200" dirty="0">
                <a:latin typeface="+mj-lt"/>
              </a:rPr>
              <a:t>&lt;!DOCTYPE html&gt;</a:t>
            </a:r>
          </a:p>
          <a:p>
            <a:pPr defTabSz="180000"/>
            <a:r>
              <a:rPr lang="en-US" altLang="ko-KR" sz="1200" dirty="0">
                <a:latin typeface="+mj-lt"/>
              </a:rPr>
              <a:t>&lt;html&gt;</a:t>
            </a:r>
          </a:p>
          <a:p>
            <a:pPr defTabSz="180000"/>
            <a:r>
              <a:rPr lang="en-US" altLang="ko-KR" sz="1200" dirty="0">
                <a:latin typeface="+mj-lt"/>
              </a:rPr>
              <a:t>&lt;head&gt;</a:t>
            </a:r>
          </a:p>
          <a:p>
            <a:pPr defTabSz="180000"/>
            <a:r>
              <a:rPr lang="en-US" altLang="ko-KR" sz="1200" dirty="0">
                <a:latin typeface="+mj-lt"/>
              </a:rPr>
              <a:t>&lt;title&gt;overflow </a:t>
            </a:r>
            <a:r>
              <a:rPr lang="ko-KR" altLang="en-US" sz="1200" dirty="0" err="1">
                <a:latin typeface="+mj-lt"/>
              </a:rPr>
              <a:t>프로퍼티</a:t>
            </a:r>
            <a:r>
              <a:rPr lang="en-US" altLang="ko-KR" sz="1200" dirty="0">
                <a:latin typeface="+mj-lt"/>
              </a:rPr>
              <a:t>&lt;/title&gt;</a:t>
            </a:r>
          </a:p>
          <a:p>
            <a:pPr defTabSz="180000"/>
            <a:r>
              <a:rPr lang="en-US" altLang="ko-KR" sz="1200" dirty="0">
                <a:latin typeface="+mj-lt"/>
              </a:rPr>
              <a:t>&lt;style&gt;</a:t>
            </a:r>
          </a:p>
          <a:p>
            <a:pPr defTabSz="180000"/>
            <a:r>
              <a:rPr lang="en-US" altLang="ko-KR" sz="1200" dirty="0">
                <a:latin typeface="+mj-lt"/>
              </a:rPr>
              <a:t>p {</a:t>
            </a:r>
          </a:p>
          <a:p>
            <a:pPr defTabSz="180000"/>
            <a:r>
              <a:rPr lang="en-US" altLang="ko-KR" sz="1200" dirty="0">
                <a:latin typeface="+mj-lt"/>
              </a:rPr>
              <a:t>	width : 15em;</a:t>
            </a:r>
          </a:p>
          <a:p>
            <a:pPr defTabSz="180000"/>
            <a:r>
              <a:rPr lang="en-US" altLang="ko-KR" sz="1200" dirty="0">
                <a:latin typeface="+mj-lt"/>
              </a:rPr>
              <a:t>	height : 3em;</a:t>
            </a:r>
          </a:p>
          <a:p>
            <a:pPr defTabSz="180000"/>
            <a:r>
              <a:rPr lang="en-US" altLang="ko-KR" sz="1200" dirty="0">
                <a:latin typeface="+mj-lt"/>
              </a:rPr>
              <a:t>	border : 1px solid </a:t>
            </a:r>
            <a:r>
              <a:rPr lang="en-US" altLang="ko-KR" sz="1200" dirty="0" err="1">
                <a:latin typeface="+mj-lt"/>
              </a:rPr>
              <a:t>lightgray</a:t>
            </a:r>
            <a:r>
              <a:rPr lang="en-US" altLang="ko-KR" sz="1200" dirty="0">
                <a:latin typeface="+mj-lt"/>
              </a:rPr>
              <a:t>;</a:t>
            </a:r>
          </a:p>
          <a:p>
            <a:pPr defTabSz="180000"/>
            <a:r>
              <a:rPr lang="en-US" altLang="ko-KR" sz="1200" dirty="0">
                <a:latin typeface="+mj-lt"/>
              </a:rPr>
              <a:t>}</a:t>
            </a:r>
          </a:p>
          <a:p>
            <a:pPr defTabSz="180000"/>
            <a:r>
              <a:rPr lang="en-US" altLang="ko-KR" sz="1200" dirty="0">
                <a:latin typeface="+mj-lt"/>
              </a:rPr>
              <a:t>.hidden { </a:t>
            </a:r>
            <a:r>
              <a:rPr lang="en-US" altLang="ko-KR" sz="1200" b="1" dirty="0">
                <a:latin typeface="+mj-lt"/>
              </a:rPr>
              <a:t>overflow : hidden; </a:t>
            </a:r>
            <a:r>
              <a:rPr lang="en-US" altLang="ko-KR" sz="1200" dirty="0">
                <a:latin typeface="+mj-lt"/>
              </a:rPr>
              <a:t>}</a:t>
            </a:r>
          </a:p>
          <a:p>
            <a:pPr defTabSz="180000"/>
            <a:r>
              <a:rPr lang="en-US" altLang="ko-KR" sz="1200" dirty="0">
                <a:latin typeface="+mj-lt"/>
              </a:rPr>
              <a:t>.visible { </a:t>
            </a:r>
            <a:r>
              <a:rPr lang="en-US" altLang="ko-KR" sz="1200" b="1" dirty="0">
                <a:latin typeface="+mj-lt"/>
              </a:rPr>
              <a:t>overflow : visible; </a:t>
            </a:r>
            <a:r>
              <a:rPr lang="en-US" altLang="ko-KR" sz="1200" dirty="0">
                <a:latin typeface="+mj-lt"/>
              </a:rPr>
              <a:t>}</a:t>
            </a:r>
          </a:p>
          <a:p>
            <a:pPr defTabSz="180000"/>
            <a:r>
              <a:rPr lang="en-US" altLang="ko-KR" sz="1200" dirty="0">
                <a:latin typeface="+mj-lt"/>
              </a:rPr>
              <a:t>.scroll { </a:t>
            </a:r>
            <a:r>
              <a:rPr lang="en-US" altLang="ko-KR" sz="1200" b="1" dirty="0">
                <a:latin typeface="+mj-lt"/>
              </a:rPr>
              <a:t>overflow : scroll; </a:t>
            </a:r>
            <a:r>
              <a:rPr lang="en-US" altLang="ko-KR" sz="1200" dirty="0">
                <a:latin typeface="+mj-lt"/>
              </a:rPr>
              <a:t>}</a:t>
            </a:r>
          </a:p>
          <a:p>
            <a:pPr defTabSz="180000"/>
            <a:r>
              <a:rPr lang="en-US" altLang="ko-KR" sz="1200" dirty="0">
                <a:latin typeface="+mj-lt"/>
              </a:rPr>
              <a:t>&lt;/style&gt;</a:t>
            </a:r>
          </a:p>
          <a:p>
            <a:pPr defTabSz="180000"/>
            <a:r>
              <a:rPr lang="en-US" altLang="ko-KR" sz="1200" dirty="0">
                <a:latin typeface="+mj-lt"/>
              </a:rPr>
              <a:t>&lt;/head&gt;</a:t>
            </a:r>
          </a:p>
          <a:p>
            <a:pPr defTabSz="180000"/>
            <a:r>
              <a:rPr lang="en-US" altLang="ko-KR" sz="1200" dirty="0">
                <a:latin typeface="+mj-lt"/>
              </a:rPr>
              <a:t>&lt;body&gt;</a:t>
            </a:r>
          </a:p>
          <a:p>
            <a:pPr defTabSz="180000"/>
            <a:r>
              <a:rPr lang="en-US" altLang="ko-KR" sz="1200" dirty="0">
                <a:latin typeface="+mj-lt"/>
              </a:rPr>
              <a:t>&lt;h3&gt;overflow </a:t>
            </a:r>
            <a:r>
              <a:rPr lang="ko-KR" altLang="en-US" sz="1200" dirty="0" err="1">
                <a:latin typeface="+mj-lt"/>
              </a:rPr>
              <a:t>프로퍼티</a:t>
            </a:r>
            <a:r>
              <a:rPr lang="en-US" altLang="ko-KR" sz="1200" dirty="0">
                <a:latin typeface="+mj-lt"/>
              </a:rPr>
              <a:t>&lt;/h3&gt;</a:t>
            </a:r>
          </a:p>
          <a:p>
            <a:pPr defTabSz="180000"/>
            <a:r>
              <a:rPr lang="en-US" altLang="ko-KR" sz="1200" dirty="0">
                <a:latin typeface="+mj-lt"/>
              </a:rPr>
              <a:t>&lt;</a:t>
            </a:r>
            <a:r>
              <a:rPr lang="en-US" altLang="ko-KR" sz="1200" dirty="0" err="1">
                <a:latin typeface="+mj-lt"/>
              </a:rPr>
              <a:t>hr</a:t>
            </a:r>
            <a:r>
              <a:rPr lang="en-US" altLang="ko-KR" sz="1200" dirty="0">
                <a:latin typeface="+mj-lt"/>
              </a:rPr>
              <a:t>&gt;</a:t>
            </a:r>
          </a:p>
          <a:p>
            <a:pPr defTabSz="180000"/>
            <a:r>
              <a:rPr lang="en-US" altLang="ko-KR" sz="1200" dirty="0">
                <a:latin typeface="+mj-lt"/>
              </a:rPr>
              <a:t>&lt;p </a:t>
            </a:r>
            <a:r>
              <a:rPr lang="en-US" altLang="ko-KR" sz="1200" b="1" dirty="0">
                <a:latin typeface="+mj-lt"/>
              </a:rPr>
              <a:t>class="hidden"</a:t>
            </a:r>
            <a:r>
              <a:rPr lang="en-US" altLang="ko-KR" sz="1200" dirty="0">
                <a:latin typeface="+mj-lt"/>
              </a:rPr>
              <a:t>&gt;overflow</a:t>
            </a:r>
            <a:r>
              <a:rPr lang="ko-KR" altLang="en-US" sz="1200" dirty="0">
                <a:latin typeface="+mj-lt"/>
              </a:rPr>
              <a:t>에 </a:t>
            </a:r>
            <a:r>
              <a:rPr lang="en-US" altLang="ko-KR" sz="1200" dirty="0">
                <a:latin typeface="+mj-lt"/>
              </a:rPr>
              <a:t>hidden </a:t>
            </a:r>
            <a:r>
              <a:rPr lang="ko-KR" altLang="en-US" sz="1200" dirty="0">
                <a:latin typeface="+mj-lt"/>
              </a:rPr>
              <a:t>값을 적용하면 </a:t>
            </a:r>
          </a:p>
          <a:p>
            <a:pPr defTabSz="180000"/>
            <a:r>
              <a:rPr lang="en-US" altLang="ko-KR" sz="1200" dirty="0">
                <a:latin typeface="+mj-lt"/>
              </a:rPr>
              <a:t>		</a:t>
            </a:r>
            <a:r>
              <a:rPr lang="ko-KR" altLang="en-US" sz="1200" dirty="0">
                <a:latin typeface="+mj-lt"/>
              </a:rPr>
              <a:t>박스를 넘어가는 내용이 잘려 보이지 않습니다</a:t>
            </a:r>
            <a:r>
              <a:rPr lang="en-US" altLang="ko-KR" sz="1200" dirty="0">
                <a:latin typeface="+mj-lt"/>
              </a:rPr>
              <a:t>.&lt;/p&gt;&lt;</a:t>
            </a:r>
            <a:r>
              <a:rPr lang="en-US" altLang="ko-KR" sz="1200" dirty="0" err="1">
                <a:latin typeface="+mj-lt"/>
              </a:rPr>
              <a:t>br</a:t>
            </a:r>
            <a:r>
              <a:rPr lang="en-US" altLang="ko-KR" sz="1200" dirty="0">
                <a:latin typeface="+mj-lt"/>
              </a:rPr>
              <a:t>&gt;</a:t>
            </a:r>
          </a:p>
          <a:p>
            <a:pPr defTabSz="180000"/>
            <a:r>
              <a:rPr lang="en-US" altLang="ko-KR" sz="1200" dirty="0">
                <a:latin typeface="+mj-lt"/>
              </a:rPr>
              <a:t>&lt;p </a:t>
            </a:r>
            <a:r>
              <a:rPr lang="en-US" altLang="ko-KR" sz="1200" b="1" dirty="0">
                <a:latin typeface="+mj-lt"/>
              </a:rPr>
              <a:t>class="visible"</a:t>
            </a:r>
            <a:r>
              <a:rPr lang="en-US" altLang="ko-KR" sz="1200" dirty="0">
                <a:latin typeface="+mj-lt"/>
              </a:rPr>
              <a:t>&gt;overflow</a:t>
            </a:r>
            <a:r>
              <a:rPr lang="ko-KR" altLang="en-US" sz="1200" dirty="0">
                <a:latin typeface="+mj-lt"/>
              </a:rPr>
              <a:t>에 </a:t>
            </a:r>
            <a:r>
              <a:rPr lang="en-US" altLang="ko-KR" sz="1200" dirty="0">
                <a:latin typeface="+mj-lt"/>
              </a:rPr>
              <a:t>visible </a:t>
            </a:r>
            <a:r>
              <a:rPr lang="ko-KR" altLang="en-US" sz="1200" dirty="0">
                <a:latin typeface="+mj-lt"/>
              </a:rPr>
              <a:t>값을 적용하면</a:t>
            </a:r>
          </a:p>
          <a:p>
            <a:pPr defTabSz="180000"/>
            <a:r>
              <a:rPr lang="en-US" altLang="ko-KR" sz="1200" dirty="0">
                <a:latin typeface="+mj-lt"/>
              </a:rPr>
              <a:t>		</a:t>
            </a:r>
            <a:r>
              <a:rPr lang="ko-KR" altLang="en-US" sz="1200" dirty="0">
                <a:latin typeface="+mj-lt"/>
              </a:rPr>
              <a:t>콘텐트가 박스를 넘어가서도 출력됩니다</a:t>
            </a:r>
            <a:r>
              <a:rPr lang="en-US" altLang="ko-KR" sz="1200" dirty="0">
                <a:latin typeface="+mj-lt"/>
              </a:rPr>
              <a:t>&lt;/p&gt;&lt;</a:t>
            </a:r>
            <a:r>
              <a:rPr lang="en-US" altLang="ko-KR" sz="1200" dirty="0" err="1">
                <a:latin typeface="+mj-lt"/>
              </a:rPr>
              <a:t>br</a:t>
            </a:r>
            <a:r>
              <a:rPr lang="en-US" altLang="ko-KR" sz="1200" dirty="0">
                <a:latin typeface="+mj-lt"/>
              </a:rPr>
              <a:t>&gt;</a:t>
            </a:r>
          </a:p>
          <a:p>
            <a:pPr defTabSz="180000"/>
            <a:r>
              <a:rPr lang="en-US" altLang="ko-KR" sz="1200" dirty="0">
                <a:latin typeface="+mj-lt"/>
              </a:rPr>
              <a:t>&lt;p </a:t>
            </a:r>
            <a:r>
              <a:rPr lang="en-US" altLang="ko-KR" sz="1200" b="1" dirty="0">
                <a:latin typeface="+mj-lt"/>
              </a:rPr>
              <a:t>class="scroll"</a:t>
            </a:r>
            <a:r>
              <a:rPr lang="en-US" altLang="ko-KR" sz="1200" dirty="0">
                <a:latin typeface="+mj-lt"/>
              </a:rPr>
              <a:t>&gt;overflow</a:t>
            </a:r>
            <a:r>
              <a:rPr lang="ko-KR" altLang="en-US" sz="1200" dirty="0">
                <a:latin typeface="+mj-lt"/>
              </a:rPr>
              <a:t>에 </a:t>
            </a:r>
            <a:r>
              <a:rPr lang="en-US" altLang="ko-KR" sz="1200" dirty="0">
                <a:latin typeface="+mj-lt"/>
              </a:rPr>
              <a:t>scroll </a:t>
            </a:r>
            <a:r>
              <a:rPr lang="ko-KR" altLang="en-US" sz="1200" dirty="0">
                <a:latin typeface="+mj-lt"/>
              </a:rPr>
              <a:t>값을 적용하면</a:t>
            </a:r>
          </a:p>
          <a:p>
            <a:pPr defTabSz="180000"/>
            <a:r>
              <a:rPr lang="en-US" altLang="ko-KR" sz="1200" dirty="0">
                <a:latin typeface="+mj-lt"/>
              </a:rPr>
              <a:t>		</a:t>
            </a:r>
            <a:r>
              <a:rPr lang="ko-KR" altLang="en-US" sz="1200" dirty="0">
                <a:latin typeface="+mj-lt"/>
              </a:rPr>
              <a:t>박스에 </a:t>
            </a:r>
            <a:r>
              <a:rPr lang="ko-KR" altLang="en-US" sz="1200" dirty="0" err="1">
                <a:latin typeface="+mj-lt"/>
              </a:rPr>
              <a:t>스크롤바를</a:t>
            </a:r>
            <a:r>
              <a:rPr lang="ko-KR" altLang="en-US" sz="1200" dirty="0">
                <a:latin typeface="+mj-lt"/>
              </a:rPr>
              <a:t> 붙여 출력합니다</a:t>
            </a:r>
            <a:r>
              <a:rPr lang="en-US" altLang="ko-KR" sz="1200" dirty="0">
                <a:latin typeface="+mj-lt"/>
              </a:rPr>
              <a:t>.&lt;/p&gt;</a:t>
            </a:r>
          </a:p>
          <a:p>
            <a:pPr defTabSz="180000"/>
            <a:r>
              <a:rPr lang="en-US" altLang="ko-KR" sz="1200" dirty="0">
                <a:latin typeface="+mj-lt"/>
              </a:rPr>
              <a:t>&lt;/body&gt;</a:t>
            </a:r>
          </a:p>
          <a:p>
            <a:pPr defTabSz="180000"/>
            <a:r>
              <a:rPr lang="en-US" altLang="ko-KR" sz="1200" dirty="0">
                <a:latin typeface="+mj-lt"/>
              </a:rPr>
              <a:t>&lt;/html&gt;</a:t>
            </a:r>
            <a:endParaRPr lang="ko-KR" altLang="en-US" sz="1200" dirty="0"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380959" y="3212976"/>
            <a:ext cx="1283024" cy="280928"/>
          </a:xfrm>
          <a:prstGeom prst="wedgeRoundRectCallout">
            <a:avLst>
              <a:gd name="adj1" fmla="val 53256"/>
              <a:gd name="adj2" fmla="val 7772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overflow : hidden</a:t>
            </a:r>
            <a:endParaRPr lang="ko-KR" altLang="en-US" sz="1050" dirty="0"/>
          </a:p>
        </p:txBody>
      </p:sp>
      <p:sp>
        <p:nvSpPr>
          <p:cNvPr id="8" name="TextBox 7"/>
          <p:cNvSpPr txBox="1"/>
          <p:nvPr/>
        </p:nvSpPr>
        <p:spPr>
          <a:xfrm>
            <a:off x="4380959" y="4128294"/>
            <a:ext cx="1232370" cy="280928"/>
          </a:xfrm>
          <a:prstGeom prst="wedgeRoundRectCallout">
            <a:avLst>
              <a:gd name="adj1" fmla="val 53256"/>
              <a:gd name="adj2" fmla="val 7772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overflow : visible</a:t>
            </a:r>
            <a:endParaRPr lang="ko-KR" altLang="en-US" sz="1050" dirty="0"/>
          </a:p>
        </p:txBody>
      </p:sp>
      <p:sp>
        <p:nvSpPr>
          <p:cNvPr id="9" name="TextBox 8"/>
          <p:cNvSpPr txBox="1"/>
          <p:nvPr/>
        </p:nvSpPr>
        <p:spPr>
          <a:xfrm>
            <a:off x="4572000" y="5726152"/>
            <a:ext cx="1171911" cy="280928"/>
          </a:xfrm>
          <a:prstGeom prst="wedgeRoundRectCallout">
            <a:avLst>
              <a:gd name="adj1" fmla="val 47923"/>
              <a:gd name="adj2" fmla="val -16932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overflow : scroll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35359268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2197968"/>
          </a:xfrm>
        </p:spPr>
        <p:txBody>
          <a:bodyPr>
            <a:normAutofit/>
          </a:bodyPr>
          <a:lstStyle/>
          <a:p>
            <a:r>
              <a:rPr lang="en-US" altLang="ko-KR" dirty="0"/>
              <a:t>CSS3</a:t>
            </a:r>
            <a:r>
              <a:rPr lang="ko-KR" altLang="en-US" dirty="0"/>
              <a:t>로 </a:t>
            </a:r>
            <a:r>
              <a:rPr lang="en-US" altLang="ko-KR" dirty="0"/>
              <a:t>HTML </a:t>
            </a:r>
            <a:r>
              <a:rPr lang="ko-KR" altLang="en-US" dirty="0"/>
              <a:t>태그가 출력되는 위치를 조절할 수 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CSS3</a:t>
            </a:r>
            <a:r>
              <a:rPr lang="ko-KR" altLang="en-US" dirty="0"/>
              <a:t>로 리스트를 예쁘게 꾸밀 수 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CSS3</a:t>
            </a:r>
            <a:r>
              <a:rPr lang="ko-KR" altLang="en-US" dirty="0"/>
              <a:t>로 표를 예쁘게 꾸밀 수 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CSS3</a:t>
            </a:r>
            <a:r>
              <a:rPr lang="ko-KR" altLang="en-US" dirty="0"/>
              <a:t>로 폼을 꾸미고 사용자의 입력에 반응하게 할 수 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CSS3</a:t>
            </a:r>
            <a:r>
              <a:rPr lang="ko-KR" altLang="en-US" dirty="0"/>
              <a:t>로 애니메이션</a:t>
            </a:r>
            <a:r>
              <a:rPr lang="en-US" altLang="ko-KR" dirty="0"/>
              <a:t>, </a:t>
            </a:r>
            <a:r>
              <a:rPr lang="ko-KR" altLang="en-US" dirty="0"/>
              <a:t>전환</a:t>
            </a:r>
            <a:r>
              <a:rPr lang="en-US" altLang="ko-KR" dirty="0"/>
              <a:t>(transition), </a:t>
            </a:r>
            <a:r>
              <a:rPr lang="ko-KR" altLang="en-US" dirty="0"/>
              <a:t>변환</a:t>
            </a:r>
            <a:r>
              <a:rPr lang="en-US" altLang="ko-KR" dirty="0"/>
              <a:t>(transform)</a:t>
            </a:r>
            <a:r>
              <a:rPr lang="ko-KR" altLang="en-US" dirty="0"/>
              <a:t> 효과를 만들 수 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강의 목표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661468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CSS3</a:t>
            </a:r>
            <a:r>
              <a:rPr lang="ko-KR" altLang="en-US" dirty="0"/>
              <a:t>로 리스트 꾸미기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리스트의 모양을 꾸미는 </a:t>
            </a:r>
            <a:r>
              <a:rPr lang="en-US" altLang="ko-KR" dirty="0"/>
              <a:t>CSS3 </a:t>
            </a:r>
            <a:r>
              <a:rPr lang="ko-KR" altLang="en-US" dirty="0" err="1"/>
              <a:t>프로퍼티들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20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2229816"/>
            <a:ext cx="7507355" cy="1659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0269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6056" y="2019272"/>
            <a:ext cx="2520478" cy="2553642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ko-KR" dirty="0" err="1"/>
              <a:t>리스트</a:t>
            </a:r>
            <a:r>
              <a:rPr lang="en-US" altLang="ko-KR" dirty="0"/>
              <a:t> </a:t>
            </a:r>
            <a:r>
              <a:rPr lang="en-US" altLang="ko-KR" dirty="0" err="1"/>
              <a:t>꾸미기에</a:t>
            </a:r>
            <a:r>
              <a:rPr lang="en-US" altLang="ko-KR" dirty="0"/>
              <a:t> </a:t>
            </a:r>
            <a:r>
              <a:rPr lang="en-US" altLang="ko-KR" dirty="0" err="1"/>
              <a:t>사용할</a:t>
            </a:r>
            <a:r>
              <a:rPr lang="en-US" altLang="ko-KR" dirty="0"/>
              <a:t> HTML </a:t>
            </a:r>
            <a:r>
              <a:rPr lang="ko-KR" altLang="en-US" dirty="0"/>
              <a:t>페이지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21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827584" y="1700808"/>
            <a:ext cx="3960440" cy="332398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&lt;!DOCTYPE html&gt;</a:t>
            </a:r>
          </a:p>
          <a:p>
            <a:pPr defTabSz="180000"/>
            <a:r>
              <a:rPr lang="en-US" altLang="ko-KR" sz="1400" dirty="0"/>
              <a:t>&lt;html&gt;</a:t>
            </a:r>
          </a:p>
          <a:p>
            <a:pPr defTabSz="180000"/>
            <a:r>
              <a:rPr lang="en-US" altLang="ko-KR" sz="1400" dirty="0"/>
              <a:t>&lt;head&gt;</a:t>
            </a:r>
          </a:p>
          <a:p>
            <a:pPr defTabSz="180000"/>
            <a:r>
              <a:rPr lang="en-US" altLang="ko-KR" sz="1400" dirty="0"/>
              <a:t>&lt;title&gt;</a:t>
            </a:r>
            <a:r>
              <a:rPr lang="ko-KR" altLang="en-US" sz="1400" dirty="0"/>
              <a:t>리스트 꾸미기</a:t>
            </a:r>
            <a:r>
              <a:rPr lang="en-US" altLang="ko-KR" sz="1400" dirty="0"/>
              <a:t>&lt;/title&gt;</a:t>
            </a:r>
          </a:p>
          <a:p>
            <a:pPr defTabSz="180000"/>
            <a:r>
              <a:rPr lang="en-US" altLang="ko-KR" sz="1400" dirty="0"/>
              <a:t>&lt;/head&gt;</a:t>
            </a:r>
          </a:p>
          <a:p>
            <a:pPr defTabSz="180000"/>
            <a:r>
              <a:rPr lang="en-US" altLang="ko-KR" sz="1400" dirty="0"/>
              <a:t>&lt;body&gt;</a:t>
            </a:r>
          </a:p>
          <a:p>
            <a:pPr defTabSz="180000"/>
            <a:r>
              <a:rPr lang="en-US" altLang="ko-KR" sz="1400" dirty="0"/>
              <a:t>&lt;h3&gt;</a:t>
            </a:r>
            <a:r>
              <a:rPr lang="ko-KR" altLang="en-US" sz="1400" dirty="0"/>
              <a:t>커피 메뉴</a:t>
            </a:r>
            <a:r>
              <a:rPr lang="en-US" altLang="ko-KR" sz="1400" dirty="0"/>
              <a:t>&lt;/h3&gt;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b="1" dirty="0"/>
              <a:t>&lt;</a:t>
            </a:r>
            <a:r>
              <a:rPr lang="en-US" altLang="ko-KR" sz="1400" b="1" dirty="0" err="1"/>
              <a:t>ul</a:t>
            </a:r>
            <a:r>
              <a:rPr lang="en-US" altLang="ko-KR" sz="1400" b="1" dirty="0"/>
              <a:t>&gt;</a:t>
            </a:r>
          </a:p>
          <a:p>
            <a:pPr defTabSz="180000"/>
            <a:r>
              <a:rPr lang="en-US" altLang="ko-KR" sz="1400" b="1" dirty="0"/>
              <a:t>	&lt;li&gt;Espresso&lt;/li&gt;</a:t>
            </a:r>
          </a:p>
          <a:p>
            <a:pPr defTabSz="180000"/>
            <a:r>
              <a:rPr lang="en-US" altLang="ko-KR" sz="1400" b="1" dirty="0"/>
              <a:t>	&lt;li&gt;Cappuccino&lt;/li&gt;</a:t>
            </a:r>
          </a:p>
          <a:p>
            <a:pPr defTabSz="180000"/>
            <a:r>
              <a:rPr lang="en-US" altLang="ko-KR" sz="1400" b="1" dirty="0"/>
              <a:t>	&lt;li&gt;Cafe Latte&lt;/li&gt;</a:t>
            </a:r>
          </a:p>
          <a:p>
            <a:pPr defTabSz="180000"/>
            <a:r>
              <a:rPr lang="en-US" altLang="ko-KR" sz="1400" b="1" dirty="0"/>
              <a:t>&lt;/</a:t>
            </a:r>
            <a:r>
              <a:rPr lang="en-US" altLang="ko-KR" sz="1400" b="1" dirty="0" err="1"/>
              <a:t>ul</a:t>
            </a:r>
            <a:r>
              <a:rPr lang="en-US" altLang="ko-KR" sz="1400" b="1" dirty="0"/>
              <a:t>&gt;</a:t>
            </a:r>
          </a:p>
          <a:p>
            <a:pPr defTabSz="180000"/>
            <a:r>
              <a:rPr lang="en-US" altLang="ko-KR" sz="1400" dirty="0"/>
              <a:t>&lt;/body&gt;</a:t>
            </a:r>
          </a:p>
          <a:p>
            <a:pPr defTabSz="180000"/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  <p:sp>
        <p:nvSpPr>
          <p:cNvPr id="6" name="타원 5"/>
          <p:cNvSpPr/>
          <p:nvPr/>
        </p:nvSpPr>
        <p:spPr>
          <a:xfrm>
            <a:off x="5340235" y="4063584"/>
            <a:ext cx="216023" cy="209902"/>
          </a:xfrm>
          <a:prstGeom prst="ellipse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/>
          <p:cNvCxnSpPr/>
          <p:nvPr/>
        </p:nvCxnSpPr>
        <p:spPr>
          <a:xfrm flipH="1" flipV="1">
            <a:off x="5448246" y="4273486"/>
            <a:ext cx="108012" cy="504056"/>
          </a:xfrm>
          <a:prstGeom prst="straightConnector1">
            <a:avLst/>
          </a:prstGeom>
          <a:ln w="952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292080" y="4747231"/>
            <a:ext cx="13500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아이템 </a:t>
            </a:r>
            <a:r>
              <a:rPr lang="ko-KR" altLang="en-US" sz="1000" dirty="0" err="1"/>
              <a:t>마커</a:t>
            </a:r>
            <a:r>
              <a:rPr lang="en-US" altLang="ko-KR" sz="1000" dirty="0"/>
              <a:t>(marker)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0547143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0976" y="2289743"/>
            <a:ext cx="2396588" cy="2667781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리스트와 아이템에 배경색 입히기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background</a:t>
            </a:r>
            <a:r>
              <a:rPr lang="ko-KR" altLang="en-US" dirty="0"/>
              <a:t> </a:t>
            </a:r>
            <a:r>
              <a:rPr lang="ko-KR" altLang="en-US" dirty="0" err="1"/>
              <a:t>프로퍼티</a:t>
            </a:r>
            <a:r>
              <a:rPr lang="ko-KR" altLang="en-US" dirty="0"/>
              <a:t> 이용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22</a:t>
            </a:fld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4655840" y="4454949"/>
            <a:ext cx="216023" cy="209902"/>
          </a:xfrm>
          <a:prstGeom prst="ellipse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0" name="직선 화살표 연결선 39"/>
          <p:cNvCxnSpPr>
            <a:stCxn id="58" idx="3"/>
            <a:endCxn id="39" idx="2"/>
          </p:cNvCxnSpPr>
          <p:nvPr/>
        </p:nvCxnSpPr>
        <p:spPr>
          <a:xfrm flipV="1">
            <a:off x="4192499" y="4559900"/>
            <a:ext cx="463341" cy="84259"/>
          </a:xfrm>
          <a:prstGeom prst="straightConnector1">
            <a:avLst/>
          </a:prstGeom>
          <a:ln w="952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/>
          <p:nvPr/>
        </p:nvCxnSpPr>
        <p:spPr>
          <a:xfrm>
            <a:off x="4442918" y="5082007"/>
            <a:ext cx="458235" cy="0"/>
          </a:xfrm>
          <a:prstGeom prst="straightConnector1">
            <a:avLst/>
          </a:prstGeom>
          <a:ln>
            <a:solidFill>
              <a:srgbClr val="C0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4250975" y="5148760"/>
            <a:ext cx="130035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rgbClr val="C00000"/>
                </a:solidFill>
              </a:rPr>
              <a:t>padding-left : 50px</a:t>
            </a:r>
            <a:endParaRPr lang="ko-KR" altLang="en-US" sz="1000" dirty="0">
              <a:solidFill>
                <a:srgbClr val="C00000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6987921" y="3599810"/>
            <a:ext cx="9684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rgbClr val="C00000"/>
                </a:solidFill>
              </a:rPr>
              <a:t>padding-</a:t>
            </a:r>
          </a:p>
          <a:p>
            <a:r>
              <a:rPr lang="en-US" altLang="ko-KR" sz="1000" dirty="0">
                <a:solidFill>
                  <a:srgbClr val="C00000"/>
                </a:solidFill>
              </a:rPr>
              <a:t>top : 10px</a:t>
            </a:r>
            <a:endParaRPr lang="ko-KR" altLang="en-US" sz="1000" dirty="0">
              <a:solidFill>
                <a:srgbClr val="C00000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7016642" y="4162863"/>
            <a:ext cx="9877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rgbClr val="C00000"/>
                </a:solidFill>
              </a:rPr>
              <a:t>margin-</a:t>
            </a:r>
          </a:p>
          <a:p>
            <a:r>
              <a:rPr lang="en-US" altLang="ko-KR" sz="1000" dirty="0">
                <a:solidFill>
                  <a:srgbClr val="C00000"/>
                </a:solidFill>
              </a:rPr>
              <a:t>bottom :  5px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6038851" y="5167501"/>
            <a:ext cx="13867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rgbClr val="C00000"/>
                </a:solidFill>
              </a:rPr>
              <a:t>padding-right : 10px</a:t>
            </a:r>
            <a:endParaRPr lang="ko-KR" altLang="en-US" sz="1000" dirty="0">
              <a:solidFill>
                <a:srgbClr val="C00000"/>
              </a:solidFill>
            </a:endParaRPr>
          </a:p>
        </p:txBody>
      </p:sp>
      <p:sp>
        <p:nvSpPr>
          <p:cNvPr id="53" name="모서리가 둥근 직사각형 52"/>
          <p:cNvSpPr/>
          <p:nvPr/>
        </p:nvSpPr>
        <p:spPr>
          <a:xfrm>
            <a:off x="1187624" y="2337433"/>
            <a:ext cx="2955693" cy="2031325"/>
          </a:xfrm>
          <a:prstGeom prst="roundRect">
            <a:avLst>
              <a:gd name="adj" fmla="val 3271"/>
            </a:avLst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lIns="36000" rIns="36000">
            <a:spAutoFit/>
          </a:bodyPr>
          <a:lstStyle/>
          <a:p>
            <a:pPr defTabSz="180000"/>
            <a:r>
              <a:rPr lang="en-US" altLang="ko-KR" sz="1400" b="1" dirty="0" err="1"/>
              <a:t>ul</a:t>
            </a:r>
            <a:r>
              <a:rPr lang="en-US" altLang="ko-KR" sz="1400" b="1" dirty="0"/>
              <a:t> {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b="1" dirty="0">
                <a:solidFill>
                  <a:srgbClr val="C00000"/>
                </a:solidFill>
              </a:rPr>
              <a:t>background : goldenrod</a:t>
            </a:r>
            <a:r>
              <a:rPr lang="en-US" altLang="ko-KR" sz="1400" dirty="0"/>
              <a:t>;</a:t>
            </a:r>
          </a:p>
          <a:p>
            <a:pPr defTabSz="180000"/>
            <a:r>
              <a:rPr lang="en-US" altLang="ko-KR" sz="1400" dirty="0"/>
              <a:t>	padding : 10px </a:t>
            </a:r>
            <a:r>
              <a:rPr lang="en-US" altLang="ko-KR" sz="1400" dirty="0" err="1"/>
              <a:t>10px</a:t>
            </a:r>
            <a:r>
              <a:rPr lang="en-US" altLang="ko-KR" sz="1400" dirty="0"/>
              <a:t> </a:t>
            </a:r>
            <a:r>
              <a:rPr lang="en-US" altLang="ko-KR" sz="1400" dirty="0" err="1"/>
              <a:t>10px</a:t>
            </a:r>
            <a:r>
              <a:rPr lang="en-US" altLang="ko-KR" sz="1400" dirty="0"/>
              <a:t> 50px;</a:t>
            </a:r>
          </a:p>
          <a:p>
            <a:pPr defTabSz="180000"/>
            <a:r>
              <a:rPr lang="en-US" altLang="ko-KR" sz="1400" dirty="0"/>
              <a:t>}</a:t>
            </a:r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b="1" dirty="0" err="1"/>
              <a:t>ul</a:t>
            </a:r>
            <a:r>
              <a:rPr lang="en-US" altLang="ko-KR" sz="1400" b="1" dirty="0"/>
              <a:t> li { </a:t>
            </a:r>
            <a:r>
              <a:rPr lang="en-US" altLang="ko-KR" sz="1400" dirty="0"/>
              <a:t>/* </a:t>
            </a:r>
            <a:r>
              <a:rPr lang="en-US" altLang="ko-KR" sz="1400" dirty="0" err="1"/>
              <a:t>ul</a:t>
            </a:r>
            <a:r>
              <a:rPr lang="ko-KR" altLang="en-US" sz="1400" dirty="0"/>
              <a:t>의 자손 </a:t>
            </a:r>
            <a:r>
              <a:rPr lang="en-US" altLang="ko-KR" sz="1400" dirty="0"/>
              <a:t>li */</a:t>
            </a:r>
          </a:p>
          <a:p>
            <a:pPr defTabSz="180000"/>
            <a:r>
              <a:rPr lang="en-US" altLang="ko-KR" sz="1400" b="1" dirty="0"/>
              <a:t>	</a:t>
            </a:r>
            <a:r>
              <a:rPr lang="en-US" altLang="ko-KR" sz="1400" b="1" dirty="0">
                <a:solidFill>
                  <a:srgbClr val="C00000"/>
                </a:solidFill>
              </a:rPr>
              <a:t>background : </a:t>
            </a:r>
            <a:r>
              <a:rPr lang="en-US" altLang="ko-KR" sz="1400" b="1" dirty="0" err="1">
                <a:solidFill>
                  <a:srgbClr val="C00000"/>
                </a:solidFill>
              </a:rPr>
              <a:t>greenyellow</a:t>
            </a:r>
            <a:r>
              <a:rPr lang="en-US" altLang="ko-KR" sz="1400" dirty="0"/>
              <a:t>;</a:t>
            </a:r>
          </a:p>
          <a:p>
            <a:pPr defTabSz="180000"/>
            <a:r>
              <a:rPr lang="en-US" altLang="ko-KR" sz="1400" dirty="0"/>
              <a:t>	margin-bottom : 5px;</a:t>
            </a:r>
          </a:p>
          <a:p>
            <a:pPr defTabSz="180000"/>
            <a:r>
              <a:rPr lang="en-US" altLang="ko-KR" sz="1400" dirty="0"/>
              <a:t>}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3266727" y="2060848"/>
            <a:ext cx="98299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solidFill>
                  <a:srgbClr val="C00000"/>
                </a:solidFill>
              </a:rPr>
              <a:t>CSS </a:t>
            </a:r>
            <a:r>
              <a:rPr lang="ko-KR" altLang="en-US" sz="1050" dirty="0">
                <a:solidFill>
                  <a:srgbClr val="C00000"/>
                </a:solidFill>
              </a:rPr>
              <a:t>스타일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2569769" y="4521048"/>
            <a:ext cx="16227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err="1"/>
              <a:t>마커</a:t>
            </a:r>
            <a:r>
              <a:rPr lang="en-US" altLang="ko-KR" sz="1000" dirty="0"/>
              <a:t>(</a:t>
            </a:r>
            <a:r>
              <a:rPr lang="ko-KR" altLang="en-US" sz="1000" dirty="0"/>
              <a:t>아이템바깥에 있음</a:t>
            </a:r>
            <a:r>
              <a:rPr lang="en-US" altLang="ko-KR" sz="1000" dirty="0"/>
              <a:t>)</a:t>
            </a:r>
            <a:endParaRPr lang="ko-KR" altLang="en-US" sz="1000" dirty="0"/>
          </a:p>
        </p:txBody>
      </p:sp>
      <p:sp>
        <p:nvSpPr>
          <p:cNvPr id="24" name="모서리가 둥근 사각형 설명선 23"/>
          <p:cNvSpPr/>
          <p:nvPr/>
        </p:nvSpPr>
        <p:spPr>
          <a:xfrm>
            <a:off x="5895545" y="3219878"/>
            <a:ext cx="836694" cy="216024"/>
          </a:xfrm>
          <a:prstGeom prst="wedgeRoundRectCallout">
            <a:avLst>
              <a:gd name="adj1" fmla="val 3884"/>
              <a:gd name="adj2" fmla="val 23914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&lt;</a:t>
            </a:r>
            <a:r>
              <a:rPr lang="en-US" altLang="ko-KR" sz="1000" dirty="0" err="1">
                <a:solidFill>
                  <a:schemeClr val="tx1"/>
                </a:solidFill>
              </a:rPr>
              <a:t>ul</a:t>
            </a:r>
            <a:r>
              <a:rPr lang="en-US" altLang="ko-KR" sz="1000" dirty="0">
                <a:solidFill>
                  <a:schemeClr val="tx1"/>
                </a:solidFill>
              </a:rPr>
              <a:t>&gt; </a:t>
            </a:r>
            <a:r>
              <a:rPr lang="ko-KR" altLang="en-US" sz="1000" dirty="0">
                <a:solidFill>
                  <a:schemeClr val="tx1"/>
                </a:solidFill>
              </a:rPr>
              <a:t>영역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4442918" y="4721967"/>
            <a:ext cx="0" cy="4101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4905728" y="4721967"/>
            <a:ext cx="0" cy="4101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/>
          <p:nvPr/>
        </p:nvCxnSpPr>
        <p:spPr>
          <a:xfrm>
            <a:off x="6442932" y="5082007"/>
            <a:ext cx="200855" cy="0"/>
          </a:xfrm>
          <a:prstGeom prst="straightConnector1">
            <a:avLst/>
          </a:prstGeom>
          <a:ln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>
            <a:off x="6643787" y="4721967"/>
            <a:ext cx="0" cy="4101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6725662" y="4721967"/>
            <a:ext cx="0" cy="4101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/>
          <p:nvPr/>
        </p:nvCxnSpPr>
        <p:spPr>
          <a:xfrm>
            <a:off x="6732240" y="5082007"/>
            <a:ext cx="200855" cy="0"/>
          </a:xfrm>
          <a:prstGeom prst="straightConnector1">
            <a:avLst/>
          </a:prstGeom>
          <a:ln>
            <a:solidFill>
              <a:srgbClr val="C0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>
            <a:off x="6588224" y="4389519"/>
            <a:ext cx="42841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6588224" y="4435215"/>
            <a:ext cx="42841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/>
          <p:cNvCxnSpPr/>
          <p:nvPr/>
        </p:nvCxnSpPr>
        <p:spPr>
          <a:xfrm>
            <a:off x="6941449" y="4244618"/>
            <a:ext cx="0" cy="141635"/>
          </a:xfrm>
          <a:prstGeom prst="straightConnector1">
            <a:avLst/>
          </a:prstGeom>
          <a:ln w="9525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/>
          <p:cNvCxnSpPr/>
          <p:nvPr/>
        </p:nvCxnSpPr>
        <p:spPr>
          <a:xfrm>
            <a:off x="6948264" y="4442567"/>
            <a:ext cx="0" cy="141635"/>
          </a:xfrm>
          <a:prstGeom prst="straightConnector1">
            <a:avLst/>
          </a:prstGeom>
          <a:ln w="9525">
            <a:solidFill>
              <a:srgbClr val="C0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/>
          <p:cNvCxnSpPr/>
          <p:nvPr/>
        </p:nvCxnSpPr>
        <p:spPr>
          <a:xfrm>
            <a:off x="6578698" y="3836060"/>
            <a:ext cx="42841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/>
          <p:cNvCxnSpPr/>
          <p:nvPr/>
        </p:nvCxnSpPr>
        <p:spPr>
          <a:xfrm>
            <a:off x="6578698" y="3927802"/>
            <a:ext cx="42841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/>
          <p:cNvCxnSpPr/>
          <p:nvPr/>
        </p:nvCxnSpPr>
        <p:spPr>
          <a:xfrm>
            <a:off x="6931923" y="3684581"/>
            <a:ext cx="0" cy="141635"/>
          </a:xfrm>
          <a:prstGeom prst="straightConnector1">
            <a:avLst/>
          </a:prstGeom>
          <a:ln w="9525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/>
          <p:cNvCxnSpPr/>
          <p:nvPr/>
        </p:nvCxnSpPr>
        <p:spPr>
          <a:xfrm>
            <a:off x="6938738" y="3921998"/>
            <a:ext cx="0" cy="141635"/>
          </a:xfrm>
          <a:prstGeom prst="straightConnector1">
            <a:avLst/>
          </a:prstGeom>
          <a:ln w="9525">
            <a:solidFill>
              <a:srgbClr val="C0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모서리가 둥근 사각형 설명선 56"/>
          <p:cNvSpPr/>
          <p:nvPr/>
        </p:nvSpPr>
        <p:spPr>
          <a:xfrm>
            <a:off x="5364088" y="3524461"/>
            <a:ext cx="836694" cy="216024"/>
          </a:xfrm>
          <a:prstGeom prst="wedgeRoundRectCallout">
            <a:avLst>
              <a:gd name="adj1" fmla="val -8696"/>
              <a:gd name="adj2" fmla="val 17671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&lt;li&gt; </a:t>
            </a:r>
            <a:r>
              <a:rPr lang="ko-KR" altLang="en-US" sz="1000" dirty="0">
                <a:solidFill>
                  <a:schemeClr val="tx1"/>
                </a:solidFill>
              </a:rPr>
              <a:t>영역</a:t>
            </a:r>
          </a:p>
        </p:txBody>
      </p:sp>
    </p:spTree>
    <p:extLst>
      <p:ext uri="{BB962C8B-B14F-4D97-AF65-F5344CB8AC3E}">
        <p14:creationId xmlns:p14="http://schemas.microsoft.com/office/powerpoint/2010/main" val="3784428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마커의 위치</a:t>
            </a:r>
            <a:r>
              <a:rPr lang="en-US" altLang="ko-KR"/>
              <a:t>, list-style-position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23</a:t>
            </a:fld>
            <a:endParaRPr lang="ko-KR" altLang="en-US"/>
          </a:p>
        </p:txBody>
      </p:sp>
      <p:grpSp>
        <p:nvGrpSpPr>
          <p:cNvPr id="11" name="그룹 10"/>
          <p:cNvGrpSpPr/>
          <p:nvPr/>
        </p:nvGrpSpPr>
        <p:grpSpPr>
          <a:xfrm>
            <a:off x="1403648" y="2420888"/>
            <a:ext cx="5820039" cy="3212882"/>
            <a:chOff x="1499579" y="2924944"/>
            <a:chExt cx="5820039" cy="3212882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88024" y="2996952"/>
              <a:ext cx="2531594" cy="2818064"/>
            </a:xfrm>
            <a:prstGeom prst="rect">
              <a:avLst/>
            </a:prstGeom>
          </p:spPr>
        </p:pic>
        <p:sp>
          <p:nvSpPr>
            <p:cNvPr id="4" name="모서리가 둥근 직사각형 3"/>
            <p:cNvSpPr/>
            <p:nvPr/>
          </p:nvSpPr>
          <p:spPr>
            <a:xfrm>
              <a:off x="1499579" y="3181127"/>
              <a:ext cx="2952328" cy="2724150"/>
            </a:xfrm>
            <a:prstGeom prst="roundRect">
              <a:avLst>
                <a:gd name="adj" fmla="val 2665"/>
              </a:avLst>
            </a:prstGeom>
            <a:noFill/>
            <a:ln>
              <a:solidFill>
                <a:schemeClr val="accent1"/>
              </a:solidFill>
            </a:ln>
          </p:spPr>
          <p:txBody>
            <a:bodyPr wrap="square">
              <a:spAutoFit/>
            </a:bodyPr>
            <a:lstStyle/>
            <a:p>
              <a:pPr defTabSz="180000"/>
              <a:r>
                <a:rPr lang="en-US" altLang="ko-KR" sz="1400" b="1" dirty="0" err="1"/>
                <a:t>ul</a:t>
              </a:r>
              <a:r>
                <a:rPr lang="en-US" altLang="ko-KR" sz="1400" b="1" dirty="0"/>
                <a:t> {</a:t>
              </a:r>
            </a:p>
            <a:p>
              <a:pPr defTabSz="180000"/>
              <a:r>
                <a:rPr lang="en-US" altLang="ko-KR" sz="1400" dirty="0"/>
                <a:t>	background : goldenrod;</a:t>
              </a:r>
            </a:p>
            <a:p>
              <a:pPr defTabSz="180000"/>
              <a:r>
                <a:rPr lang="en-US" altLang="ko-KR" sz="1400" dirty="0"/>
                <a:t>	padding : 10px </a:t>
              </a:r>
              <a:r>
                <a:rPr lang="en-US" altLang="ko-KR" sz="1400" dirty="0" err="1"/>
                <a:t>10px</a:t>
              </a:r>
              <a:r>
                <a:rPr lang="en-US" altLang="ko-KR" sz="1400" dirty="0"/>
                <a:t> </a:t>
              </a:r>
              <a:r>
                <a:rPr lang="en-US" altLang="ko-KR" sz="1400" dirty="0" err="1"/>
                <a:t>10px</a:t>
              </a:r>
              <a:r>
                <a:rPr lang="en-US" altLang="ko-KR" sz="1400" dirty="0"/>
                <a:t> 50px;</a:t>
              </a:r>
            </a:p>
            <a:p>
              <a:pPr defTabSz="180000"/>
              <a:r>
                <a:rPr lang="en-US" altLang="ko-KR" sz="1400" dirty="0"/>
                <a:t>	</a:t>
              </a:r>
              <a:r>
                <a:rPr lang="en-US" altLang="ko-KR" sz="1400" b="1" dirty="0">
                  <a:solidFill>
                    <a:srgbClr val="C00000"/>
                  </a:solidFill>
                </a:rPr>
                <a:t>list-style-position : inside</a:t>
              </a:r>
              <a:r>
                <a:rPr lang="en-US" altLang="ko-KR" sz="1400" b="1" i="1" dirty="0"/>
                <a:t>;</a:t>
              </a:r>
            </a:p>
            <a:p>
              <a:pPr defTabSz="180000"/>
              <a:r>
                <a:rPr lang="en-US" altLang="ko-KR" sz="1400" dirty="0"/>
                <a:t>}</a:t>
              </a:r>
            </a:p>
            <a:p>
              <a:pPr defTabSz="180000"/>
              <a:endParaRPr lang="en-US" altLang="ko-KR" sz="1400" dirty="0"/>
            </a:p>
            <a:p>
              <a:pPr defTabSz="180000"/>
              <a:r>
                <a:rPr lang="en-US" altLang="ko-KR" sz="1400" b="1" dirty="0" err="1"/>
                <a:t>ul</a:t>
              </a:r>
              <a:r>
                <a:rPr lang="en-US" altLang="ko-KR" sz="1400" b="1" dirty="0"/>
                <a:t> li {</a:t>
              </a:r>
            </a:p>
            <a:p>
              <a:pPr defTabSz="180000"/>
              <a:r>
                <a:rPr lang="en-US" altLang="ko-KR" sz="1400" b="1" dirty="0"/>
                <a:t>	</a:t>
              </a:r>
              <a:r>
                <a:rPr lang="en-US" altLang="ko-KR" sz="1400" dirty="0"/>
                <a:t>background : </a:t>
              </a:r>
              <a:r>
                <a:rPr lang="en-US" altLang="ko-KR" sz="1400" dirty="0" err="1"/>
                <a:t>greenyellow</a:t>
              </a:r>
              <a:r>
                <a:rPr lang="en-US" altLang="ko-KR" sz="1400" dirty="0"/>
                <a:t>;</a:t>
              </a:r>
            </a:p>
            <a:p>
              <a:pPr defTabSz="180000"/>
              <a:r>
                <a:rPr lang="en-US" altLang="ko-KR" sz="1400" dirty="0"/>
                <a:t>	margin-bottom : 5px;</a:t>
              </a:r>
            </a:p>
            <a:p>
              <a:pPr defTabSz="180000"/>
              <a:r>
                <a:rPr lang="en-US" altLang="ko-KR" sz="1400" dirty="0"/>
                <a:t>}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811947" y="5891605"/>
              <a:ext cx="230425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 err="1"/>
                <a:t>마커가</a:t>
              </a:r>
              <a:r>
                <a:rPr lang="ko-KR" altLang="en-US" sz="1000" dirty="0"/>
                <a:t> 아이템 영역의 안쪽에 배치됨</a:t>
              </a:r>
            </a:p>
          </p:txBody>
        </p:sp>
        <p:sp>
          <p:nvSpPr>
            <p:cNvPr id="9" name="타원 8"/>
            <p:cNvSpPr/>
            <p:nvPr/>
          </p:nvSpPr>
          <p:spPr>
            <a:xfrm>
              <a:off x="5293139" y="4743402"/>
              <a:ext cx="216023" cy="209902"/>
            </a:xfrm>
            <a:prstGeom prst="ellipse">
              <a:avLst/>
            </a:prstGeom>
            <a:noFill/>
            <a:ln w="952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582758" y="2924944"/>
              <a:ext cx="869149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>
                  <a:solidFill>
                    <a:srgbClr val="C00000"/>
                  </a:solidFill>
                </a:rPr>
                <a:t>CSS </a:t>
              </a:r>
              <a:r>
                <a:rPr lang="ko-KR" altLang="en-US" sz="1050" dirty="0">
                  <a:solidFill>
                    <a:srgbClr val="C00000"/>
                  </a:solidFill>
                </a:rPr>
                <a:t>스타일</a:t>
              </a:r>
            </a:p>
          </p:txBody>
        </p:sp>
        <p:sp>
          <p:nvSpPr>
            <p:cNvPr id="7" name="자유형 6"/>
            <p:cNvSpPr/>
            <p:nvPr/>
          </p:nvSpPr>
          <p:spPr>
            <a:xfrm>
              <a:off x="4019859" y="4005065"/>
              <a:ext cx="1285020" cy="850950"/>
            </a:xfrm>
            <a:custGeom>
              <a:avLst/>
              <a:gdLst>
                <a:gd name="connsiteX0" fmla="*/ 0 w 1395663"/>
                <a:gd name="connsiteY0" fmla="*/ 0 h 664251"/>
                <a:gd name="connsiteX1" fmla="*/ 657726 w 1395663"/>
                <a:gd name="connsiteY1" fmla="*/ 156410 h 664251"/>
                <a:gd name="connsiteX2" fmla="*/ 830179 w 1395663"/>
                <a:gd name="connsiteY2" fmla="*/ 613610 h 664251"/>
                <a:gd name="connsiteX3" fmla="*/ 1395663 w 1395663"/>
                <a:gd name="connsiteY3" fmla="*/ 657726 h 664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5663" h="664251">
                  <a:moveTo>
                    <a:pt x="0" y="0"/>
                  </a:moveTo>
                  <a:cubicBezTo>
                    <a:pt x="259681" y="27071"/>
                    <a:pt x="519363" y="54142"/>
                    <a:pt x="657726" y="156410"/>
                  </a:cubicBezTo>
                  <a:cubicBezTo>
                    <a:pt x="796089" y="258678"/>
                    <a:pt x="707190" y="530057"/>
                    <a:pt x="830179" y="613610"/>
                  </a:cubicBezTo>
                  <a:cubicBezTo>
                    <a:pt x="953168" y="697163"/>
                    <a:pt x="1301416" y="650373"/>
                    <a:pt x="1395663" y="657726"/>
                  </a:cubicBezTo>
                </a:path>
              </a:pathLst>
            </a:custGeom>
            <a:noFill/>
            <a:ln w="9525">
              <a:solidFill>
                <a:srgbClr val="C00000"/>
              </a:solidFill>
              <a:prstDash val="sysDash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1546965"/>
            <a:ext cx="8127067" cy="48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4605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마커</a:t>
            </a:r>
            <a:r>
              <a:rPr lang="ko-KR" altLang="en-US" dirty="0"/>
              <a:t> 종류</a:t>
            </a:r>
            <a:r>
              <a:rPr lang="en-US" altLang="ko-KR" dirty="0"/>
              <a:t>, list-style-type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24</a:t>
            </a:fld>
            <a:endParaRPr lang="ko-KR" altLang="en-US"/>
          </a:p>
        </p:txBody>
      </p:sp>
      <p:grpSp>
        <p:nvGrpSpPr>
          <p:cNvPr id="6" name="그룹 5"/>
          <p:cNvGrpSpPr/>
          <p:nvPr/>
        </p:nvGrpSpPr>
        <p:grpSpPr>
          <a:xfrm>
            <a:off x="1043608" y="2636912"/>
            <a:ext cx="6938200" cy="3002434"/>
            <a:chOff x="827584" y="1855693"/>
            <a:chExt cx="6938200" cy="3002434"/>
          </a:xfrm>
        </p:grpSpPr>
        <p:sp>
          <p:nvSpPr>
            <p:cNvPr id="4" name="직사각형 3"/>
            <p:cNvSpPr/>
            <p:nvPr/>
          </p:nvSpPr>
          <p:spPr>
            <a:xfrm>
              <a:off x="899592" y="3098706"/>
              <a:ext cx="1842043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/>
              <a:r>
                <a:rPr lang="en-US" altLang="ko-KR" sz="1200" dirty="0"/>
                <a:t>(a) list-style-type : circle</a:t>
              </a: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3383854" y="3098706"/>
              <a:ext cx="1963871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/>
              <a:r>
                <a:rPr lang="en-US" altLang="ko-KR" sz="1200" dirty="0"/>
                <a:t>(b) list-style-type : square</a:t>
              </a: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5761068" y="4565159"/>
              <a:ext cx="2004716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/>
              <a:r>
                <a:rPr lang="en-US" altLang="ko-KR" sz="1200" dirty="0"/>
                <a:t>(f) list-style-type : decimal</a:t>
              </a: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827584" y="4581128"/>
              <a:ext cx="2413481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/>
              <a:r>
                <a:rPr lang="en-US" altLang="ko-KR" sz="1200" dirty="0"/>
                <a:t>(d) list-style-type : upper-roman</a:t>
              </a: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3311846" y="4581128"/>
              <a:ext cx="230261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/>
              <a:r>
                <a:rPr lang="en-US" altLang="ko-KR" sz="1200" dirty="0"/>
                <a:t>(e) list-style-type : lower-alpha</a:t>
              </a: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5833076" y="3108568"/>
              <a:ext cx="1833002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/>
              <a:r>
                <a:rPr lang="en-US" altLang="ko-KR" sz="1200" dirty="0"/>
                <a:t>(c) list-style-type : none</a:t>
              </a:r>
            </a:p>
          </p:txBody>
        </p:sp>
        <p:pic>
          <p:nvPicPr>
            <p:cNvPr id="2051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43178" y="3414712"/>
              <a:ext cx="2009775" cy="1219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2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9592" y="1865218"/>
              <a:ext cx="2038350" cy="1238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3" name="Picture 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75856" y="1855693"/>
              <a:ext cx="2000250" cy="1219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4" name="Picture 6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24128" y="1879843"/>
              <a:ext cx="2028825" cy="1228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5" name="Picture 7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3879" y="3401229"/>
              <a:ext cx="2009775" cy="1209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6" name="Picture 8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26338" y="3382322"/>
              <a:ext cx="2009775" cy="1209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9811" y="1600207"/>
            <a:ext cx="8168020" cy="722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9688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2120" y="2636912"/>
            <a:ext cx="2356272" cy="2746917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이미지 </a:t>
            </a:r>
            <a:r>
              <a:rPr lang="ko-KR" altLang="en-US" dirty="0" err="1"/>
              <a:t>마커</a:t>
            </a:r>
            <a:r>
              <a:rPr lang="en-US" altLang="ko-KR" dirty="0"/>
              <a:t>, list-style-image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list-style-image</a:t>
            </a:r>
          </a:p>
          <a:p>
            <a:pPr lvl="1"/>
            <a:r>
              <a:rPr lang="ko-KR" altLang="en-US" dirty="0"/>
              <a:t>사용자가 이미지 </a:t>
            </a:r>
            <a:r>
              <a:rPr lang="ko-KR" altLang="en-US" dirty="0" err="1"/>
              <a:t>마커</a:t>
            </a:r>
            <a:r>
              <a:rPr lang="ko-KR" altLang="en-US" dirty="0"/>
              <a:t> 작성 가능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25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1199891" y="2792321"/>
            <a:ext cx="4073401" cy="2724150"/>
          </a:xfrm>
          <a:prstGeom prst="roundRect">
            <a:avLst>
              <a:gd name="adj" fmla="val 2090"/>
            </a:avLst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b="1" dirty="0" err="1"/>
              <a:t>ul</a:t>
            </a:r>
            <a:r>
              <a:rPr lang="en-US" altLang="ko-KR" sz="1400" b="1" dirty="0"/>
              <a:t> {</a:t>
            </a:r>
          </a:p>
          <a:p>
            <a:pPr defTabSz="180000"/>
            <a:r>
              <a:rPr lang="en-US" altLang="ko-KR" sz="1400" dirty="0"/>
              <a:t>	background : goldenrod;</a:t>
            </a:r>
          </a:p>
          <a:p>
            <a:pPr defTabSz="180000"/>
            <a:r>
              <a:rPr lang="en-US" altLang="ko-KR" sz="1400" dirty="0"/>
              <a:t>	padding : 10px </a:t>
            </a:r>
            <a:r>
              <a:rPr lang="en-US" altLang="ko-KR" sz="1400" dirty="0" err="1"/>
              <a:t>10px</a:t>
            </a:r>
            <a:r>
              <a:rPr lang="en-US" altLang="ko-KR" sz="1400" dirty="0"/>
              <a:t> </a:t>
            </a:r>
            <a:r>
              <a:rPr lang="en-US" altLang="ko-KR" sz="1400" dirty="0" err="1"/>
              <a:t>10px</a:t>
            </a:r>
            <a:r>
              <a:rPr lang="en-US" altLang="ko-KR" sz="1400" dirty="0"/>
              <a:t> 50px;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b="1" dirty="0">
                <a:solidFill>
                  <a:srgbClr val="C00000"/>
                </a:solidFill>
              </a:rPr>
              <a:t>list-style-image : </a:t>
            </a:r>
            <a:r>
              <a:rPr lang="en-US" altLang="ko-KR" sz="1400" b="1" dirty="0" err="1">
                <a:solidFill>
                  <a:srgbClr val="C00000"/>
                </a:solidFill>
              </a:rPr>
              <a:t>url</a:t>
            </a:r>
            <a:r>
              <a:rPr lang="en-US" altLang="ko-KR" sz="1400" b="1" dirty="0">
                <a:solidFill>
                  <a:srgbClr val="C00000"/>
                </a:solidFill>
              </a:rPr>
              <a:t>("media/marker.png");</a:t>
            </a:r>
          </a:p>
          <a:p>
            <a:pPr defTabSz="180000"/>
            <a:r>
              <a:rPr lang="en-US" altLang="ko-KR" sz="1400" dirty="0"/>
              <a:t>}</a:t>
            </a:r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b="1" dirty="0" err="1"/>
              <a:t>ul</a:t>
            </a:r>
            <a:r>
              <a:rPr lang="en-US" altLang="ko-KR" sz="1400" b="1" dirty="0"/>
              <a:t> li {</a:t>
            </a:r>
          </a:p>
          <a:p>
            <a:pPr defTabSz="180000"/>
            <a:r>
              <a:rPr lang="en-US" altLang="ko-KR" sz="1400" b="1" dirty="0"/>
              <a:t>	</a:t>
            </a:r>
            <a:r>
              <a:rPr lang="en-US" altLang="ko-KR" sz="1400" dirty="0"/>
              <a:t>background : </a:t>
            </a:r>
            <a:r>
              <a:rPr lang="en-US" altLang="ko-KR" sz="1400" dirty="0" err="1"/>
              <a:t>greenyellow</a:t>
            </a:r>
            <a:r>
              <a:rPr lang="en-US" altLang="ko-KR" sz="1400" dirty="0"/>
              <a:t>;</a:t>
            </a:r>
          </a:p>
          <a:p>
            <a:pPr defTabSz="180000"/>
            <a:r>
              <a:rPr lang="en-US" altLang="ko-KR" sz="1400" dirty="0"/>
              <a:t>	margin-bottom : 5px;</a:t>
            </a:r>
          </a:p>
          <a:p>
            <a:pPr defTabSz="180000"/>
            <a:r>
              <a:rPr lang="en-US" altLang="ko-KR" sz="1400" dirty="0"/>
              <a:t>}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714132" y="5430721"/>
            <a:ext cx="22322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모든 아이템에 동일한 이미지 마크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407210" y="2493347"/>
            <a:ext cx="86914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rgbClr val="C00000"/>
                </a:solidFill>
              </a:rPr>
              <a:t>CSS </a:t>
            </a:r>
            <a:r>
              <a:rPr lang="ko-KR" altLang="en-US" sz="1050" dirty="0">
                <a:solidFill>
                  <a:srgbClr val="C00000"/>
                </a:solidFill>
              </a:rPr>
              <a:t>스타일</a:t>
            </a:r>
          </a:p>
        </p:txBody>
      </p:sp>
      <p:sp>
        <p:nvSpPr>
          <p:cNvPr id="4" name="자유형 3"/>
          <p:cNvSpPr/>
          <p:nvPr/>
        </p:nvSpPr>
        <p:spPr>
          <a:xfrm>
            <a:off x="4872299" y="3717483"/>
            <a:ext cx="1080120" cy="1080119"/>
          </a:xfrm>
          <a:custGeom>
            <a:avLst/>
            <a:gdLst>
              <a:gd name="connsiteX0" fmla="*/ 0 w 1276350"/>
              <a:gd name="connsiteY0" fmla="*/ 0 h 276429"/>
              <a:gd name="connsiteX1" fmla="*/ 314325 w 1276350"/>
              <a:gd name="connsiteY1" fmla="*/ 257175 h 276429"/>
              <a:gd name="connsiteX2" fmla="*/ 1276350 w 1276350"/>
              <a:gd name="connsiteY2" fmla="*/ 238125 h 276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76350" h="276429">
                <a:moveTo>
                  <a:pt x="0" y="0"/>
                </a:moveTo>
                <a:cubicBezTo>
                  <a:pt x="50800" y="108744"/>
                  <a:pt x="101600" y="217488"/>
                  <a:pt x="314325" y="257175"/>
                </a:cubicBezTo>
                <a:cubicBezTo>
                  <a:pt x="527050" y="296862"/>
                  <a:pt x="901700" y="267493"/>
                  <a:pt x="1276350" y="238125"/>
                </a:cubicBezTo>
              </a:path>
            </a:pathLst>
          </a:custGeom>
          <a:noFill/>
          <a:ln w="9525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85624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5-9 CSS3 </a:t>
            </a:r>
            <a:r>
              <a:rPr lang="ko-KR" altLang="en-US" dirty="0"/>
              <a:t>스타일을 응용하여 리스트로 메뉴 만들기 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389372" y="1455452"/>
            <a:ext cx="4572000" cy="41319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>
            <a:spAutoFit/>
          </a:bodyPr>
          <a:lstStyle/>
          <a:p>
            <a:pPr defTabSz="180000"/>
            <a:r>
              <a:rPr lang="en-US" altLang="ko-KR" sz="1050" dirty="0"/>
              <a:t>&lt;!DOCTYPE html&gt;</a:t>
            </a:r>
          </a:p>
          <a:p>
            <a:pPr defTabSz="180000"/>
            <a:r>
              <a:rPr lang="en-US" altLang="ko-KR" sz="1050" dirty="0"/>
              <a:t>&lt;html&gt;</a:t>
            </a:r>
          </a:p>
          <a:p>
            <a:pPr defTabSz="180000"/>
            <a:r>
              <a:rPr lang="en-US" altLang="ko-KR" sz="1050" dirty="0"/>
              <a:t>&lt;head&gt;&lt;title&gt;</a:t>
            </a:r>
            <a:r>
              <a:rPr lang="ko-KR" altLang="en-US" sz="1050" dirty="0"/>
              <a:t>리스트로 메뉴 만들기</a:t>
            </a:r>
            <a:r>
              <a:rPr lang="en-US" altLang="ko-KR" sz="1050" dirty="0"/>
              <a:t>&lt;/title&gt;</a:t>
            </a:r>
          </a:p>
          <a:p>
            <a:pPr defTabSz="180000"/>
            <a:r>
              <a:rPr lang="en-US" altLang="ko-KR" sz="1050" dirty="0"/>
              <a:t>&lt;style&gt;</a:t>
            </a:r>
          </a:p>
          <a:p>
            <a:pPr defTabSz="180000"/>
            <a:r>
              <a:rPr lang="en-US" altLang="ko-KR" sz="1050" b="1" dirty="0"/>
              <a:t>#</a:t>
            </a:r>
            <a:r>
              <a:rPr lang="en-US" altLang="ko-KR" sz="1050" b="1" dirty="0" err="1"/>
              <a:t>menubar</a:t>
            </a:r>
            <a:r>
              <a:rPr lang="en-US" altLang="ko-KR" sz="1050" b="1" dirty="0"/>
              <a:t> </a:t>
            </a:r>
            <a:r>
              <a:rPr lang="en-US" altLang="ko-KR" sz="1050" dirty="0"/>
              <a:t>{</a:t>
            </a:r>
          </a:p>
          <a:p>
            <a:pPr defTabSz="180000"/>
            <a:r>
              <a:rPr lang="en-US" altLang="ko-KR" sz="1050" dirty="0"/>
              <a:t>	background : olive;</a:t>
            </a:r>
          </a:p>
          <a:p>
            <a:pPr defTabSz="180000"/>
            <a:r>
              <a:rPr lang="en-US" altLang="ko-KR" sz="1050" dirty="0"/>
              <a:t>}</a:t>
            </a:r>
          </a:p>
          <a:p>
            <a:pPr defTabSz="180000"/>
            <a:r>
              <a:rPr lang="en-US" altLang="ko-KR" sz="1050" dirty="0"/>
              <a:t>#</a:t>
            </a:r>
            <a:r>
              <a:rPr lang="en-US" altLang="ko-KR" sz="1050" dirty="0" err="1"/>
              <a:t>menubar</a:t>
            </a:r>
            <a:r>
              <a:rPr lang="en-US" altLang="ko-KR" sz="1050" dirty="0"/>
              <a:t> </a:t>
            </a:r>
            <a:r>
              <a:rPr lang="en-US" altLang="ko-KR" sz="1050" b="1" dirty="0" err="1"/>
              <a:t>ul</a:t>
            </a:r>
            <a:r>
              <a:rPr lang="ko-KR" altLang="en-US" sz="1050" b="1" dirty="0"/>
              <a:t> </a:t>
            </a:r>
            <a:r>
              <a:rPr lang="en-US" altLang="ko-KR" sz="1050" b="1" dirty="0"/>
              <a:t>{ </a:t>
            </a:r>
            <a:r>
              <a:rPr lang="en-US" altLang="ko-KR" sz="1050" dirty="0"/>
              <a:t>/* </a:t>
            </a:r>
            <a:r>
              <a:rPr lang="ko-KR" altLang="en-US" sz="1050" dirty="0"/>
              <a:t>여백과 </a:t>
            </a:r>
            <a:r>
              <a:rPr lang="ko-KR" altLang="en-US" sz="1050" dirty="0" err="1"/>
              <a:t>패딩</a:t>
            </a:r>
            <a:r>
              <a:rPr lang="ko-KR" altLang="en-US" sz="1050" dirty="0"/>
              <a:t> 모두 </a:t>
            </a:r>
            <a:r>
              <a:rPr lang="en-US" altLang="ko-KR" sz="1050" dirty="0"/>
              <a:t>0</a:t>
            </a:r>
            <a:r>
              <a:rPr lang="ko-KR" altLang="en-US" sz="1050" dirty="0"/>
              <a:t> *</a:t>
            </a:r>
            <a:r>
              <a:rPr lang="en-US" altLang="ko-KR" sz="1050" dirty="0"/>
              <a:t>/</a:t>
            </a:r>
          </a:p>
          <a:p>
            <a:pPr defTabSz="180000"/>
            <a:r>
              <a:rPr lang="en-US" altLang="ko-KR" sz="1050" dirty="0"/>
              <a:t>	margin : 0;</a:t>
            </a:r>
          </a:p>
          <a:p>
            <a:pPr defTabSz="180000"/>
            <a:r>
              <a:rPr lang="en-US" altLang="ko-KR" sz="1050" dirty="0"/>
              <a:t>	padding : 0;</a:t>
            </a:r>
          </a:p>
          <a:p>
            <a:pPr defTabSz="180000"/>
            <a:r>
              <a:rPr lang="en-US" altLang="ko-KR" sz="1050" dirty="0"/>
              <a:t>	width</a:t>
            </a:r>
            <a:r>
              <a:rPr lang="ko-KR" altLang="en-US" sz="1050" dirty="0"/>
              <a:t> </a:t>
            </a:r>
            <a:r>
              <a:rPr lang="en-US" altLang="ko-KR" sz="1050" dirty="0"/>
              <a:t>: 567px;  /* </a:t>
            </a:r>
            <a:r>
              <a:rPr lang="ko-KR" altLang="en-US" sz="1050" dirty="0"/>
              <a:t>모든 아이템</a:t>
            </a:r>
            <a:r>
              <a:rPr lang="en-US" altLang="ko-KR" sz="1050" dirty="0"/>
              <a:t>(&lt;li&gt;)</a:t>
            </a:r>
            <a:r>
              <a:rPr lang="ko-KR" altLang="en-US" sz="1050" dirty="0"/>
              <a:t>을 한 줄에 품을 수 있는 폭 *</a:t>
            </a:r>
            <a:r>
              <a:rPr lang="en-US" altLang="ko-KR" sz="1050" dirty="0"/>
              <a:t>/</a:t>
            </a:r>
          </a:p>
          <a:p>
            <a:pPr defTabSz="180000"/>
            <a:r>
              <a:rPr lang="en-US" altLang="ko-KR" sz="1050" dirty="0"/>
              <a:t>}</a:t>
            </a:r>
          </a:p>
          <a:p>
            <a:pPr defTabSz="180000"/>
            <a:r>
              <a:rPr lang="en-US" altLang="ko-KR" sz="1050" dirty="0"/>
              <a:t>#</a:t>
            </a:r>
            <a:r>
              <a:rPr lang="en-US" altLang="ko-KR" sz="1050" dirty="0" err="1"/>
              <a:t>menubar</a:t>
            </a:r>
            <a:r>
              <a:rPr lang="en-US" altLang="ko-KR" sz="1050" dirty="0"/>
              <a:t> </a:t>
            </a:r>
            <a:r>
              <a:rPr lang="en-US" altLang="ko-KR" sz="1050" b="1" dirty="0" err="1"/>
              <a:t>ul</a:t>
            </a:r>
            <a:r>
              <a:rPr lang="en-US" altLang="ko-KR" sz="1050" b="1" dirty="0"/>
              <a:t> li {</a:t>
            </a:r>
          </a:p>
          <a:p>
            <a:pPr defTabSz="180000"/>
            <a:r>
              <a:rPr lang="en-US" altLang="ko-KR" sz="1050" dirty="0"/>
              <a:t>	display</a:t>
            </a:r>
            <a:r>
              <a:rPr lang="ko-KR" altLang="en-US" sz="1050" dirty="0"/>
              <a:t> </a:t>
            </a:r>
            <a:r>
              <a:rPr lang="en-US" altLang="ko-KR" sz="1050" dirty="0"/>
              <a:t>: inline;	 /* </a:t>
            </a:r>
            <a:r>
              <a:rPr lang="ko-KR" altLang="en-US" sz="1050" dirty="0"/>
              <a:t>새 줄로 넘어가지 않게 *</a:t>
            </a:r>
            <a:r>
              <a:rPr lang="en-US" altLang="ko-KR" sz="1050" dirty="0"/>
              <a:t>/</a:t>
            </a:r>
          </a:p>
          <a:p>
            <a:pPr defTabSz="180000"/>
            <a:r>
              <a:rPr lang="en-US" altLang="ko-KR" sz="1050" dirty="0"/>
              <a:t>	list-style-type : none; 	/* </a:t>
            </a:r>
            <a:r>
              <a:rPr lang="ko-KR" altLang="en-US" sz="1050" dirty="0" err="1"/>
              <a:t>마커</a:t>
            </a:r>
            <a:r>
              <a:rPr lang="ko-KR" altLang="en-US" sz="1050" dirty="0"/>
              <a:t> 삭제 *</a:t>
            </a:r>
            <a:r>
              <a:rPr lang="en-US" altLang="ko-KR" sz="1050" dirty="0"/>
              <a:t>/</a:t>
            </a:r>
          </a:p>
          <a:p>
            <a:pPr defTabSz="180000"/>
            <a:r>
              <a:rPr lang="en-US" altLang="ko-KR" sz="1050" dirty="0"/>
              <a:t>	padding : 0px 15px;	 /* top=bottom=0, left=right=15px */ </a:t>
            </a:r>
          </a:p>
          <a:p>
            <a:pPr defTabSz="180000"/>
            <a:r>
              <a:rPr lang="en-US" altLang="ko-KR" sz="1050" dirty="0"/>
              <a:t>}</a:t>
            </a:r>
          </a:p>
          <a:p>
            <a:pPr defTabSz="180000"/>
            <a:r>
              <a:rPr lang="en-US" altLang="ko-KR" sz="1050" dirty="0"/>
              <a:t>#</a:t>
            </a:r>
            <a:r>
              <a:rPr lang="en-US" altLang="ko-KR" sz="1050" dirty="0" err="1"/>
              <a:t>menubar</a:t>
            </a:r>
            <a:r>
              <a:rPr lang="en-US" altLang="ko-KR" sz="1050" dirty="0"/>
              <a:t> </a:t>
            </a:r>
            <a:r>
              <a:rPr lang="en-US" altLang="ko-KR" sz="1050" b="1" dirty="0" err="1"/>
              <a:t>ul</a:t>
            </a:r>
            <a:r>
              <a:rPr lang="en-US" altLang="ko-KR" sz="1050" b="1" dirty="0"/>
              <a:t> li a {</a:t>
            </a:r>
          </a:p>
          <a:p>
            <a:pPr defTabSz="180000"/>
            <a:r>
              <a:rPr lang="en-US" altLang="ko-KR" sz="1050" dirty="0"/>
              <a:t>	color : white;</a:t>
            </a:r>
          </a:p>
          <a:p>
            <a:pPr defTabSz="180000"/>
            <a:r>
              <a:rPr lang="en-US" altLang="ko-KR" sz="1050" dirty="0"/>
              <a:t>	text-decoration : none; /* </a:t>
            </a:r>
            <a:r>
              <a:rPr lang="ko-KR" altLang="en-US" sz="1050" dirty="0"/>
              <a:t>링크 보이지 않게 *</a:t>
            </a:r>
            <a:r>
              <a:rPr lang="en-US" altLang="ko-KR" sz="1050" dirty="0"/>
              <a:t>/</a:t>
            </a:r>
          </a:p>
          <a:p>
            <a:pPr defTabSz="180000"/>
            <a:r>
              <a:rPr lang="en-US" altLang="ko-KR" sz="1050" dirty="0"/>
              <a:t>}</a:t>
            </a:r>
          </a:p>
          <a:p>
            <a:pPr defTabSz="180000"/>
            <a:r>
              <a:rPr lang="en-US" altLang="ko-KR" sz="1050" dirty="0"/>
              <a:t>#</a:t>
            </a:r>
            <a:r>
              <a:rPr lang="en-US" altLang="ko-KR" sz="1050" dirty="0" err="1"/>
              <a:t>menubar</a:t>
            </a:r>
            <a:r>
              <a:rPr lang="en-US" altLang="ko-KR" sz="1050" dirty="0"/>
              <a:t> </a:t>
            </a:r>
            <a:r>
              <a:rPr lang="en-US" altLang="ko-KR" sz="1050" b="1" dirty="0" err="1"/>
              <a:t>ul</a:t>
            </a:r>
            <a:r>
              <a:rPr lang="en-US" altLang="ko-KR" sz="1050" b="1" dirty="0"/>
              <a:t> li a:hover {</a:t>
            </a:r>
          </a:p>
          <a:p>
            <a:pPr defTabSz="180000"/>
            <a:r>
              <a:rPr lang="en-US" altLang="ko-KR" sz="1050" dirty="0"/>
              <a:t>	color</a:t>
            </a:r>
            <a:r>
              <a:rPr lang="ko-KR" altLang="en-US" sz="1050" dirty="0"/>
              <a:t> </a:t>
            </a:r>
            <a:r>
              <a:rPr lang="en-US" altLang="ko-KR" sz="1050" dirty="0"/>
              <a:t>: violet;  /* </a:t>
            </a:r>
            <a:r>
              <a:rPr lang="ko-KR" altLang="en-US" sz="1050" dirty="0"/>
              <a:t>마우스 올라 갈 때 색 *</a:t>
            </a:r>
            <a:r>
              <a:rPr lang="en-US" altLang="ko-KR" sz="1050" dirty="0"/>
              <a:t>/</a:t>
            </a:r>
          </a:p>
          <a:p>
            <a:pPr defTabSz="180000"/>
            <a:r>
              <a:rPr lang="en-US" altLang="ko-KR" sz="1050" dirty="0"/>
              <a:t>}</a:t>
            </a:r>
          </a:p>
          <a:p>
            <a:pPr defTabSz="180000"/>
            <a:r>
              <a:rPr lang="en-US" altLang="ko-KR" sz="1050" dirty="0"/>
              <a:t>&lt;/style&gt;&lt;/head&gt;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26</a:t>
            </a:fld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5884386" y="3712964"/>
            <a:ext cx="253466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이 곳에 연결할 페이지 주소를 주면 된다</a:t>
            </a:r>
            <a:r>
              <a:rPr lang="en-US" altLang="ko-KR" sz="1000" dirty="0"/>
              <a:t>.</a:t>
            </a:r>
            <a:endParaRPr lang="ko-KR" altLang="en-US" sz="1000" dirty="0"/>
          </a:p>
        </p:txBody>
      </p:sp>
      <p:grpSp>
        <p:nvGrpSpPr>
          <p:cNvPr id="15" name="그룹 14"/>
          <p:cNvGrpSpPr/>
          <p:nvPr/>
        </p:nvGrpSpPr>
        <p:grpSpPr>
          <a:xfrm>
            <a:off x="3899231" y="4228402"/>
            <a:ext cx="4671045" cy="2399151"/>
            <a:chOff x="3899231" y="4228402"/>
            <a:chExt cx="4671045" cy="2399151"/>
          </a:xfrm>
        </p:grpSpPr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99231" y="4228402"/>
              <a:ext cx="4671045" cy="1802751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43280" y="5091682"/>
              <a:ext cx="244686" cy="352108"/>
            </a:xfrm>
            <a:prstGeom prst="rect">
              <a:avLst/>
            </a:prstGeom>
          </p:spPr>
        </p:pic>
        <p:sp>
          <p:nvSpPr>
            <p:cNvPr id="6" name="자유형 5"/>
            <p:cNvSpPr/>
            <p:nvPr/>
          </p:nvSpPr>
          <p:spPr>
            <a:xfrm flipH="1" flipV="1">
              <a:off x="5436096" y="5350122"/>
              <a:ext cx="439664" cy="1020088"/>
            </a:xfrm>
            <a:custGeom>
              <a:avLst/>
              <a:gdLst>
                <a:gd name="connsiteX0" fmla="*/ 0 w 428625"/>
                <a:gd name="connsiteY0" fmla="*/ 0 h 728782"/>
                <a:gd name="connsiteX1" fmla="*/ 142875 w 428625"/>
                <a:gd name="connsiteY1" fmla="*/ 133350 h 728782"/>
                <a:gd name="connsiteX2" fmla="*/ 171450 w 428625"/>
                <a:gd name="connsiteY2" fmla="*/ 657225 h 728782"/>
                <a:gd name="connsiteX3" fmla="*/ 428625 w 428625"/>
                <a:gd name="connsiteY3" fmla="*/ 723900 h 728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8625" h="728782">
                  <a:moveTo>
                    <a:pt x="0" y="0"/>
                  </a:moveTo>
                  <a:cubicBezTo>
                    <a:pt x="57150" y="11906"/>
                    <a:pt x="114300" y="23813"/>
                    <a:pt x="142875" y="133350"/>
                  </a:cubicBezTo>
                  <a:cubicBezTo>
                    <a:pt x="171450" y="242887"/>
                    <a:pt x="123825" y="558800"/>
                    <a:pt x="171450" y="657225"/>
                  </a:cubicBezTo>
                  <a:cubicBezTo>
                    <a:pt x="219075" y="755650"/>
                    <a:pt x="428625" y="723900"/>
                    <a:pt x="428625" y="723900"/>
                  </a:cubicBezTo>
                </a:path>
              </a:pathLst>
            </a:custGeom>
            <a:noFill/>
            <a:ln w="9525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292080" y="6381332"/>
              <a:ext cx="263405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>
                  <a:solidFill>
                    <a:srgbClr val="C00000"/>
                  </a:solidFill>
                </a:rPr>
                <a:t>메뉴 아이템에 마우스 올리면 글자 색 변경</a:t>
              </a:r>
            </a:p>
          </p:txBody>
        </p:sp>
      </p:grpSp>
      <p:sp>
        <p:nvSpPr>
          <p:cNvPr id="4" name="직사각형 3"/>
          <p:cNvSpPr/>
          <p:nvPr/>
        </p:nvSpPr>
        <p:spPr>
          <a:xfrm>
            <a:off x="5357103" y="1441956"/>
            <a:ext cx="3278123" cy="2031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050" dirty="0"/>
              <a:t>&lt;body&gt;</a:t>
            </a:r>
          </a:p>
          <a:p>
            <a:pPr defTabSz="180000"/>
            <a:r>
              <a:rPr lang="en-US" altLang="ko-KR" sz="1050" dirty="0"/>
              <a:t>&lt;</a:t>
            </a:r>
            <a:r>
              <a:rPr lang="en-US" altLang="ko-KR" sz="1050" dirty="0" err="1"/>
              <a:t>nav</a:t>
            </a:r>
            <a:r>
              <a:rPr lang="en-US" altLang="ko-KR" sz="1050" dirty="0"/>
              <a:t> id="</a:t>
            </a:r>
            <a:r>
              <a:rPr lang="en-US" altLang="ko-KR" sz="1050" dirty="0" err="1"/>
              <a:t>menubar</a:t>
            </a:r>
            <a:r>
              <a:rPr lang="en-US" altLang="ko-KR" sz="1050" dirty="0"/>
              <a:t>"&gt;</a:t>
            </a:r>
          </a:p>
          <a:p>
            <a:pPr defTabSz="180000"/>
            <a:r>
              <a:rPr lang="en-US" altLang="ko-KR" sz="1050" dirty="0"/>
              <a:t>	&lt;</a:t>
            </a:r>
            <a:r>
              <a:rPr lang="en-US" altLang="ko-KR" sz="1050" dirty="0" err="1"/>
              <a:t>ul</a:t>
            </a:r>
            <a:r>
              <a:rPr lang="en-US" altLang="ko-KR" sz="1050" dirty="0"/>
              <a:t>&gt;</a:t>
            </a:r>
          </a:p>
          <a:p>
            <a:pPr defTabSz="180000"/>
            <a:r>
              <a:rPr lang="it-IT" altLang="ko-KR" sz="1050" dirty="0"/>
              <a:t>		&lt;li&gt;&lt;a href="#"&gt;Home&lt;/a&gt;&lt;/li&gt;</a:t>
            </a:r>
          </a:p>
          <a:p>
            <a:pPr defTabSz="180000"/>
            <a:r>
              <a:rPr lang="it-IT" altLang="ko-KR" sz="1050" dirty="0"/>
              <a:t>		&lt;li&gt;&lt;a href="#"&gt;Espresso&lt;/a&gt;&lt;/li&gt;</a:t>
            </a:r>
          </a:p>
          <a:p>
            <a:pPr defTabSz="180000"/>
            <a:r>
              <a:rPr lang="it-IT" altLang="ko-KR" sz="1050" dirty="0"/>
              <a:t>		&lt;li&gt;&lt;a href="#"&gt;Cappuccino&lt;/a&gt;&lt;/li&gt;</a:t>
            </a:r>
          </a:p>
          <a:p>
            <a:pPr defTabSz="180000"/>
            <a:r>
              <a:rPr lang="it-IT" altLang="ko-KR" sz="1050" dirty="0"/>
              <a:t>		&lt;li&gt;&lt;a href="#"&gt;Cafe Latte&lt;/a&gt;&lt;/li&gt;</a:t>
            </a:r>
          </a:p>
          <a:p>
            <a:pPr defTabSz="180000"/>
            <a:r>
              <a:rPr lang="it-IT" altLang="ko-KR" sz="1050" dirty="0"/>
              <a:t>		&lt;li&gt;&lt;a href="#"&gt;F.A.Q&lt;/a&gt;&lt;/li&gt;</a:t>
            </a:r>
          </a:p>
          <a:p>
            <a:pPr defTabSz="180000"/>
            <a:r>
              <a:rPr lang="en-US" altLang="ko-KR" sz="1050" dirty="0"/>
              <a:t>	&lt;/</a:t>
            </a:r>
            <a:r>
              <a:rPr lang="en-US" altLang="ko-KR" sz="1050" dirty="0" err="1"/>
              <a:t>ul</a:t>
            </a:r>
            <a:r>
              <a:rPr lang="en-US" altLang="ko-KR" sz="1050" dirty="0"/>
              <a:t>&gt;</a:t>
            </a:r>
          </a:p>
          <a:p>
            <a:pPr defTabSz="180000"/>
            <a:r>
              <a:rPr lang="en-US" altLang="ko-KR" sz="1050" dirty="0"/>
              <a:t>&lt;/</a:t>
            </a:r>
            <a:r>
              <a:rPr lang="en-US" altLang="ko-KR" sz="1050" dirty="0" err="1"/>
              <a:t>nav</a:t>
            </a:r>
            <a:r>
              <a:rPr lang="en-US" altLang="ko-KR" sz="1050" dirty="0"/>
              <a:t>&gt;</a:t>
            </a:r>
          </a:p>
          <a:p>
            <a:pPr defTabSz="180000"/>
            <a:r>
              <a:rPr lang="en-US" altLang="ko-KR" sz="1050" dirty="0"/>
              <a:t>&lt;/body&gt;</a:t>
            </a:r>
          </a:p>
          <a:p>
            <a:pPr defTabSz="180000"/>
            <a:r>
              <a:rPr lang="en-US" altLang="ko-KR" sz="1050" dirty="0"/>
              <a:t>&lt;/html&gt;</a:t>
            </a:r>
            <a:endParaRPr lang="ko-KR" altLang="en-US" sz="1050" dirty="0"/>
          </a:p>
        </p:txBody>
      </p:sp>
      <p:sp>
        <p:nvSpPr>
          <p:cNvPr id="5" name="타원 4"/>
          <p:cNvSpPr/>
          <p:nvPr/>
        </p:nvSpPr>
        <p:spPr>
          <a:xfrm>
            <a:off x="6548502" y="2563450"/>
            <a:ext cx="288032" cy="267519"/>
          </a:xfrm>
          <a:prstGeom prst="ellipse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자유형 9"/>
          <p:cNvSpPr/>
          <p:nvPr/>
        </p:nvSpPr>
        <p:spPr>
          <a:xfrm flipV="1">
            <a:off x="6676473" y="2792583"/>
            <a:ext cx="72008" cy="920380"/>
          </a:xfrm>
          <a:custGeom>
            <a:avLst/>
            <a:gdLst>
              <a:gd name="connsiteX0" fmla="*/ 0 w 3095625"/>
              <a:gd name="connsiteY0" fmla="*/ 1365936 h 1365936"/>
              <a:gd name="connsiteX1" fmla="*/ 876300 w 3095625"/>
              <a:gd name="connsiteY1" fmla="*/ 1023036 h 1365936"/>
              <a:gd name="connsiteX2" fmla="*/ 2076450 w 3095625"/>
              <a:gd name="connsiteY2" fmla="*/ 156261 h 1365936"/>
              <a:gd name="connsiteX3" fmla="*/ 3095625 w 3095625"/>
              <a:gd name="connsiteY3" fmla="*/ 3861 h 1365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95625" h="1365936">
                <a:moveTo>
                  <a:pt x="0" y="1365936"/>
                </a:moveTo>
                <a:cubicBezTo>
                  <a:pt x="265112" y="1295292"/>
                  <a:pt x="530225" y="1224648"/>
                  <a:pt x="876300" y="1023036"/>
                </a:cubicBezTo>
                <a:cubicBezTo>
                  <a:pt x="1222375" y="821424"/>
                  <a:pt x="1706563" y="326123"/>
                  <a:pt x="2076450" y="156261"/>
                </a:cubicBezTo>
                <a:cubicBezTo>
                  <a:pt x="2446338" y="-13602"/>
                  <a:pt x="2770981" y="-4871"/>
                  <a:pt x="3095625" y="3861"/>
                </a:cubicBezTo>
              </a:path>
            </a:pathLst>
          </a:custGeom>
          <a:noFill/>
          <a:ln w="9525">
            <a:solidFill>
              <a:srgbClr val="C0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28658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8660" y="2492896"/>
            <a:ext cx="2457822" cy="2865303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CSS3</a:t>
            </a:r>
            <a:r>
              <a:rPr lang="ko-KR" altLang="en-US" dirty="0"/>
              <a:t>로 표 꾸미기</a:t>
            </a:r>
          </a:p>
        </p:txBody>
      </p:sp>
      <p:sp>
        <p:nvSpPr>
          <p:cNvPr id="7" name="내용 개체 틀 6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CSS3</a:t>
            </a:r>
            <a:r>
              <a:rPr lang="ko-KR" altLang="en-US" dirty="0"/>
              <a:t>로 표 꾸미기를 설명할 기본 </a:t>
            </a:r>
            <a:r>
              <a:rPr lang="en-US" altLang="ko-KR" dirty="0"/>
              <a:t>HTML </a:t>
            </a:r>
            <a:r>
              <a:rPr lang="ko-KR" altLang="en-US" dirty="0"/>
              <a:t>문서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27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971600" y="1916832"/>
            <a:ext cx="4752528" cy="4392692"/>
          </a:xfrm>
          <a:prstGeom prst="roundRect">
            <a:avLst>
              <a:gd name="adj" fmla="val 963"/>
            </a:avLst>
          </a:prstGeom>
          <a:noFill/>
          <a:ln w="9525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&lt;head&gt;&lt;title&gt;</a:t>
            </a:r>
            <a:r>
              <a:rPr lang="ko-KR" altLang="en-US" sz="1200" dirty="0"/>
              <a:t>기본 구조를 가진 표 만들기</a:t>
            </a:r>
            <a:r>
              <a:rPr lang="en-US" altLang="ko-KR" sz="1200" dirty="0"/>
              <a:t>&lt;/title&gt;&lt;/head&gt;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&lt;h3&gt;1</a:t>
            </a:r>
            <a:r>
              <a:rPr lang="ko-KR" altLang="en-US" sz="1200" dirty="0"/>
              <a:t>학기 성적</a:t>
            </a:r>
            <a:r>
              <a:rPr lang="en-US" altLang="ko-KR" sz="1200" dirty="0"/>
              <a:t>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b="1" dirty="0"/>
              <a:t>&lt;table&gt; </a:t>
            </a:r>
          </a:p>
          <a:p>
            <a:pPr defTabSz="180000"/>
            <a:r>
              <a:rPr lang="en-US" altLang="ko-KR" sz="1200" dirty="0"/>
              <a:t>	&lt;</a:t>
            </a:r>
            <a:r>
              <a:rPr lang="en-US" altLang="ko-KR" sz="1200" dirty="0" err="1"/>
              <a:t>thead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		&lt;</a:t>
            </a:r>
            <a:r>
              <a:rPr lang="en-US" altLang="ko-KR" sz="1200" dirty="0" err="1"/>
              <a:t>tr</a:t>
            </a:r>
            <a:r>
              <a:rPr lang="en-US" altLang="ko-KR" sz="1200" dirty="0"/>
              <a:t>&gt;&lt;</a:t>
            </a:r>
            <a:r>
              <a:rPr lang="en-US" altLang="ko-KR" sz="1200" dirty="0" err="1"/>
              <a:t>th</a:t>
            </a:r>
            <a:r>
              <a:rPr lang="en-US" altLang="ko-KR" sz="1200" dirty="0"/>
              <a:t>&gt;</a:t>
            </a:r>
            <a:r>
              <a:rPr lang="ko-KR" altLang="en-US" sz="1200" dirty="0"/>
              <a:t>이름</a:t>
            </a:r>
            <a:r>
              <a:rPr lang="en-US" altLang="ko-KR" sz="1200" dirty="0"/>
              <a:t>&lt;/</a:t>
            </a:r>
            <a:r>
              <a:rPr lang="en-US" altLang="ko-KR" sz="1200" dirty="0" err="1"/>
              <a:t>th</a:t>
            </a:r>
            <a:r>
              <a:rPr lang="en-US" altLang="ko-KR" sz="1200" dirty="0"/>
              <a:t>&gt;&lt;</a:t>
            </a:r>
            <a:r>
              <a:rPr lang="en-US" altLang="ko-KR" sz="1200" dirty="0" err="1"/>
              <a:t>th</a:t>
            </a:r>
            <a:r>
              <a:rPr lang="en-US" altLang="ko-KR" sz="1200" dirty="0"/>
              <a:t>&gt;HTML&lt;/</a:t>
            </a:r>
            <a:r>
              <a:rPr lang="en-US" altLang="ko-KR" sz="1200" dirty="0" err="1"/>
              <a:t>th</a:t>
            </a:r>
            <a:r>
              <a:rPr lang="en-US" altLang="ko-KR" sz="1200" dirty="0"/>
              <a:t>&gt;&lt;</a:t>
            </a:r>
            <a:r>
              <a:rPr lang="en-US" altLang="ko-KR" sz="1200" dirty="0" err="1"/>
              <a:t>th</a:t>
            </a:r>
            <a:r>
              <a:rPr lang="en-US" altLang="ko-KR" sz="1200" dirty="0"/>
              <a:t>&gt;CSS&lt;/</a:t>
            </a:r>
            <a:r>
              <a:rPr lang="en-US" altLang="ko-KR" sz="1200" dirty="0" err="1"/>
              <a:t>th</a:t>
            </a:r>
            <a:r>
              <a:rPr lang="en-US" altLang="ko-KR" sz="1200" dirty="0"/>
              <a:t>&gt;&lt;/</a:t>
            </a:r>
            <a:r>
              <a:rPr lang="en-US" altLang="ko-KR" sz="1200" dirty="0" err="1"/>
              <a:t>tr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	&lt;/</a:t>
            </a:r>
            <a:r>
              <a:rPr lang="en-US" altLang="ko-KR" sz="1200" dirty="0" err="1"/>
              <a:t>thead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	&lt;</a:t>
            </a:r>
            <a:r>
              <a:rPr lang="en-US" altLang="ko-KR" sz="1200" dirty="0" err="1"/>
              <a:t>tfoot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		&lt;</a:t>
            </a:r>
            <a:r>
              <a:rPr lang="en-US" altLang="ko-KR" sz="1200" dirty="0" err="1"/>
              <a:t>tr</a:t>
            </a:r>
            <a:r>
              <a:rPr lang="en-US" altLang="ko-KR" sz="1200" dirty="0"/>
              <a:t>&gt;&lt;</a:t>
            </a:r>
            <a:r>
              <a:rPr lang="en-US" altLang="ko-KR" sz="1200" dirty="0" err="1"/>
              <a:t>th</a:t>
            </a:r>
            <a:r>
              <a:rPr lang="en-US" altLang="ko-KR" sz="1200" dirty="0"/>
              <a:t>&gt;</a:t>
            </a:r>
            <a:r>
              <a:rPr lang="ko-KR" altLang="en-US" sz="1200" dirty="0"/>
              <a:t>합</a:t>
            </a:r>
            <a:r>
              <a:rPr lang="en-US" altLang="ko-KR" sz="1200" dirty="0"/>
              <a:t>&lt;/</a:t>
            </a:r>
            <a:r>
              <a:rPr lang="en-US" altLang="ko-KR" sz="1200" dirty="0" err="1"/>
              <a:t>th</a:t>
            </a:r>
            <a:r>
              <a:rPr lang="en-US" altLang="ko-KR" sz="1200" dirty="0"/>
              <a:t>&gt;&lt;</a:t>
            </a:r>
            <a:r>
              <a:rPr lang="en-US" altLang="ko-KR" sz="1200" dirty="0" err="1"/>
              <a:t>th</a:t>
            </a:r>
            <a:r>
              <a:rPr lang="en-US" altLang="ko-KR" sz="1200" dirty="0"/>
              <a:t>&gt;175&lt;/</a:t>
            </a:r>
            <a:r>
              <a:rPr lang="en-US" altLang="ko-KR" sz="1200" dirty="0" err="1"/>
              <a:t>th</a:t>
            </a:r>
            <a:r>
              <a:rPr lang="en-US" altLang="ko-KR" sz="1200" dirty="0"/>
              <a:t>&gt;&lt;</a:t>
            </a:r>
            <a:r>
              <a:rPr lang="en-US" altLang="ko-KR" sz="1200" dirty="0" err="1"/>
              <a:t>th</a:t>
            </a:r>
            <a:r>
              <a:rPr lang="en-US" altLang="ko-KR" sz="1200" dirty="0"/>
              <a:t>&gt;169&lt;/</a:t>
            </a:r>
            <a:r>
              <a:rPr lang="en-US" altLang="ko-KR" sz="1200" dirty="0" err="1"/>
              <a:t>th</a:t>
            </a:r>
            <a:r>
              <a:rPr lang="en-US" altLang="ko-KR" sz="1200" dirty="0"/>
              <a:t>&gt;&lt;/</a:t>
            </a:r>
            <a:r>
              <a:rPr lang="en-US" altLang="ko-KR" sz="1200" dirty="0" err="1"/>
              <a:t>tr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	&lt;/</a:t>
            </a:r>
            <a:r>
              <a:rPr lang="en-US" altLang="ko-KR" sz="1200" dirty="0" err="1"/>
              <a:t>tfoot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	&lt;</a:t>
            </a:r>
            <a:r>
              <a:rPr lang="en-US" altLang="ko-KR" sz="1200" dirty="0" err="1"/>
              <a:t>tbody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		&lt;</a:t>
            </a:r>
            <a:r>
              <a:rPr lang="en-US" altLang="ko-KR" sz="1200" dirty="0" err="1"/>
              <a:t>tr</a:t>
            </a:r>
            <a:r>
              <a:rPr lang="en-US" altLang="ko-KR" sz="1200" dirty="0"/>
              <a:t>&gt;&lt;td&gt;</a:t>
            </a:r>
            <a:r>
              <a:rPr lang="ko-KR" altLang="en-US" sz="1200" dirty="0"/>
              <a:t>황기태</a:t>
            </a:r>
            <a:r>
              <a:rPr lang="en-US" altLang="ko-KR" sz="1200" dirty="0"/>
              <a:t>&lt;/td&gt;&lt;td&gt;80&lt;/td&gt;&lt;td&gt;70&lt;/td&gt;&lt;/</a:t>
            </a:r>
            <a:r>
              <a:rPr lang="en-US" altLang="ko-KR" sz="1200" dirty="0" err="1"/>
              <a:t>tr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		&lt;</a:t>
            </a:r>
            <a:r>
              <a:rPr lang="en-US" altLang="ko-KR" sz="1200" dirty="0" err="1"/>
              <a:t>tr</a:t>
            </a:r>
            <a:r>
              <a:rPr lang="en-US" altLang="ko-KR" sz="1200" dirty="0"/>
              <a:t>&gt;&lt;td&gt;</a:t>
            </a:r>
            <a:r>
              <a:rPr lang="ko-KR" altLang="en-US" sz="1200" dirty="0"/>
              <a:t>이재문</a:t>
            </a:r>
            <a:r>
              <a:rPr lang="en-US" altLang="ko-KR" sz="1200" dirty="0"/>
              <a:t>&lt;/td&gt;&lt;td&gt;95&lt;/td&gt;&lt;td&gt;99&lt;/td&gt;&lt;/</a:t>
            </a:r>
            <a:r>
              <a:rPr lang="en-US" altLang="ko-KR" sz="1200" dirty="0" err="1"/>
              <a:t>tr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	&lt;</a:t>
            </a:r>
            <a:r>
              <a:rPr lang="en-US" altLang="ko-KR" sz="1200" dirty="0" err="1"/>
              <a:t>tbody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b="1" dirty="0"/>
              <a:t>&lt;/table&gt; 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sp>
        <p:nvSpPr>
          <p:cNvPr id="4" name="모서리가 둥근 직사각형 3"/>
          <p:cNvSpPr/>
          <p:nvPr/>
        </p:nvSpPr>
        <p:spPr>
          <a:xfrm>
            <a:off x="1028731" y="3048788"/>
            <a:ext cx="4536504" cy="2222934"/>
          </a:xfrm>
          <a:prstGeom prst="roundRect">
            <a:avLst>
              <a:gd name="adj" fmla="val 1434"/>
            </a:avLst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accent2">
                <a:lumMod val="60000"/>
                <a:lumOff val="40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bIns="0" rtlCol="0" anchor="t" anchorCtr="0"/>
          <a:lstStyle/>
          <a:p>
            <a:pPr defTabSz="180000"/>
            <a:r>
              <a:rPr lang="en-US" altLang="ko-KR" sz="1200" b="1" dirty="0">
                <a:solidFill>
                  <a:schemeClr val="tx1"/>
                </a:solidFill>
              </a:rPr>
              <a:t>&lt;table&gt; </a:t>
            </a:r>
          </a:p>
          <a:p>
            <a:pPr defTabSz="180000"/>
            <a:r>
              <a:rPr lang="en-US" altLang="ko-KR" sz="1200" dirty="0">
                <a:solidFill>
                  <a:schemeClr val="tx1"/>
                </a:solidFill>
              </a:rPr>
              <a:t>	&lt;</a:t>
            </a:r>
            <a:r>
              <a:rPr lang="en-US" altLang="ko-KR" sz="1200" dirty="0" err="1">
                <a:solidFill>
                  <a:schemeClr val="tx1"/>
                </a:solidFill>
              </a:rPr>
              <a:t>thead</a:t>
            </a:r>
            <a:r>
              <a:rPr lang="en-US" altLang="ko-KR" sz="1200" dirty="0">
                <a:solidFill>
                  <a:schemeClr val="tx1"/>
                </a:solidFill>
              </a:rPr>
              <a:t>&gt;</a:t>
            </a:r>
          </a:p>
          <a:p>
            <a:pPr defTabSz="180000"/>
            <a:r>
              <a:rPr lang="en-US" altLang="ko-KR" sz="1200" dirty="0">
                <a:solidFill>
                  <a:schemeClr val="tx1"/>
                </a:solidFill>
              </a:rPr>
              <a:t>		&lt;</a:t>
            </a:r>
            <a:r>
              <a:rPr lang="en-US" altLang="ko-KR" sz="1200" dirty="0" err="1">
                <a:solidFill>
                  <a:schemeClr val="tx1"/>
                </a:solidFill>
              </a:rPr>
              <a:t>tr</a:t>
            </a:r>
            <a:r>
              <a:rPr lang="en-US" altLang="ko-KR" sz="1200" dirty="0">
                <a:solidFill>
                  <a:schemeClr val="tx1"/>
                </a:solidFill>
              </a:rPr>
              <a:t>&gt;&lt;</a:t>
            </a:r>
            <a:r>
              <a:rPr lang="en-US" altLang="ko-KR" sz="1200" dirty="0" err="1">
                <a:solidFill>
                  <a:schemeClr val="tx1"/>
                </a:solidFill>
              </a:rPr>
              <a:t>th</a:t>
            </a:r>
            <a:r>
              <a:rPr lang="en-US" altLang="ko-KR" sz="1200" dirty="0">
                <a:solidFill>
                  <a:schemeClr val="tx1"/>
                </a:solidFill>
              </a:rPr>
              <a:t>&gt;</a:t>
            </a:r>
            <a:r>
              <a:rPr lang="ko-KR" altLang="en-US" sz="1200" dirty="0">
                <a:solidFill>
                  <a:schemeClr val="tx1"/>
                </a:solidFill>
              </a:rPr>
              <a:t>이름</a:t>
            </a:r>
            <a:r>
              <a:rPr lang="en-US" altLang="ko-KR" sz="1200" dirty="0">
                <a:solidFill>
                  <a:schemeClr val="tx1"/>
                </a:solidFill>
              </a:rPr>
              <a:t>/</a:t>
            </a:r>
            <a:r>
              <a:rPr lang="en-US" altLang="ko-KR" sz="1200" dirty="0" err="1">
                <a:solidFill>
                  <a:schemeClr val="tx1"/>
                </a:solidFill>
              </a:rPr>
              <a:t>th</a:t>
            </a:r>
            <a:r>
              <a:rPr lang="en-US" altLang="ko-KR" sz="1200" dirty="0">
                <a:solidFill>
                  <a:schemeClr val="tx1"/>
                </a:solidFill>
              </a:rPr>
              <a:t>&gt;&lt;</a:t>
            </a:r>
            <a:r>
              <a:rPr lang="en-US" altLang="ko-KR" sz="1200" dirty="0" err="1">
                <a:solidFill>
                  <a:schemeClr val="tx1"/>
                </a:solidFill>
              </a:rPr>
              <a:t>th</a:t>
            </a:r>
            <a:r>
              <a:rPr lang="en-US" altLang="ko-KR" sz="1200" dirty="0">
                <a:solidFill>
                  <a:schemeClr val="tx1"/>
                </a:solidFill>
              </a:rPr>
              <a:t>&gt;HTML&lt;/</a:t>
            </a:r>
            <a:r>
              <a:rPr lang="en-US" altLang="ko-KR" sz="1200" dirty="0" err="1">
                <a:solidFill>
                  <a:schemeClr val="tx1"/>
                </a:solidFill>
              </a:rPr>
              <a:t>th</a:t>
            </a:r>
            <a:r>
              <a:rPr lang="en-US" altLang="ko-KR" sz="1200" dirty="0">
                <a:solidFill>
                  <a:schemeClr val="tx1"/>
                </a:solidFill>
              </a:rPr>
              <a:t>&gt;&lt;</a:t>
            </a:r>
            <a:r>
              <a:rPr lang="en-US" altLang="ko-KR" sz="1200" dirty="0" err="1">
                <a:solidFill>
                  <a:schemeClr val="tx1"/>
                </a:solidFill>
              </a:rPr>
              <a:t>th</a:t>
            </a:r>
            <a:r>
              <a:rPr lang="en-US" altLang="ko-KR" sz="1200" dirty="0">
                <a:solidFill>
                  <a:schemeClr val="tx1"/>
                </a:solidFill>
              </a:rPr>
              <a:t>&gt;CSS&lt;/</a:t>
            </a:r>
            <a:r>
              <a:rPr lang="en-US" altLang="ko-KR" sz="1200" dirty="0" err="1">
                <a:solidFill>
                  <a:schemeClr val="tx1"/>
                </a:solidFill>
              </a:rPr>
              <a:t>th</a:t>
            </a:r>
            <a:r>
              <a:rPr lang="en-US" altLang="ko-KR" sz="1200" dirty="0">
                <a:solidFill>
                  <a:schemeClr val="tx1"/>
                </a:solidFill>
              </a:rPr>
              <a:t>&gt;&lt;/</a:t>
            </a:r>
            <a:r>
              <a:rPr lang="en-US" altLang="ko-KR" sz="1200" dirty="0" err="1">
                <a:solidFill>
                  <a:schemeClr val="tx1"/>
                </a:solidFill>
              </a:rPr>
              <a:t>tr</a:t>
            </a:r>
            <a:r>
              <a:rPr lang="en-US" altLang="ko-KR" sz="1200" dirty="0">
                <a:solidFill>
                  <a:schemeClr val="tx1"/>
                </a:solidFill>
              </a:rPr>
              <a:t>&gt;</a:t>
            </a:r>
          </a:p>
          <a:p>
            <a:pPr defTabSz="180000"/>
            <a:r>
              <a:rPr lang="en-US" altLang="ko-KR" sz="1200" dirty="0">
                <a:solidFill>
                  <a:schemeClr val="tx1"/>
                </a:solidFill>
              </a:rPr>
              <a:t>	&lt;/</a:t>
            </a:r>
            <a:r>
              <a:rPr lang="en-US" altLang="ko-KR" sz="1200" dirty="0" err="1">
                <a:solidFill>
                  <a:schemeClr val="tx1"/>
                </a:solidFill>
              </a:rPr>
              <a:t>thead</a:t>
            </a:r>
            <a:r>
              <a:rPr lang="en-US" altLang="ko-KR" sz="1200" dirty="0">
                <a:solidFill>
                  <a:schemeClr val="tx1"/>
                </a:solidFill>
              </a:rPr>
              <a:t>&gt;</a:t>
            </a:r>
          </a:p>
          <a:p>
            <a:pPr defTabSz="180000"/>
            <a:r>
              <a:rPr lang="en-US" altLang="ko-KR" sz="1200" dirty="0">
                <a:solidFill>
                  <a:schemeClr val="tx1"/>
                </a:solidFill>
              </a:rPr>
              <a:t>	&lt;</a:t>
            </a:r>
            <a:r>
              <a:rPr lang="en-US" altLang="ko-KR" sz="1200" dirty="0" err="1">
                <a:solidFill>
                  <a:schemeClr val="tx1"/>
                </a:solidFill>
              </a:rPr>
              <a:t>tfoot</a:t>
            </a:r>
            <a:r>
              <a:rPr lang="en-US" altLang="ko-KR" sz="1200" dirty="0">
                <a:solidFill>
                  <a:schemeClr val="tx1"/>
                </a:solidFill>
              </a:rPr>
              <a:t>&gt;</a:t>
            </a:r>
          </a:p>
          <a:p>
            <a:pPr defTabSz="180000"/>
            <a:r>
              <a:rPr lang="en-US" altLang="ko-KR" sz="1200" dirty="0">
                <a:solidFill>
                  <a:schemeClr val="tx1"/>
                </a:solidFill>
              </a:rPr>
              <a:t>		&lt;</a:t>
            </a:r>
            <a:r>
              <a:rPr lang="en-US" altLang="ko-KR" sz="1200" dirty="0" err="1">
                <a:solidFill>
                  <a:schemeClr val="tx1"/>
                </a:solidFill>
              </a:rPr>
              <a:t>tr</a:t>
            </a:r>
            <a:r>
              <a:rPr lang="en-US" altLang="ko-KR" sz="1200" dirty="0">
                <a:solidFill>
                  <a:schemeClr val="tx1"/>
                </a:solidFill>
              </a:rPr>
              <a:t>&gt;&lt;</a:t>
            </a:r>
            <a:r>
              <a:rPr lang="en-US" altLang="ko-KR" sz="1200" dirty="0" err="1">
                <a:solidFill>
                  <a:schemeClr val="tx1"/>
                </a:solidFill>
              </a:rPr>
              <a:t>th</a:t>
            </a:r>
            <a:r>
              <a:rPr lang="en-US" altLang="ko-KR" sz="1200" dirty="0">
                <a:solidFill>
                  <a:schemeClr val="tx1"/>
                </a:solidFill>
              </a:rPr>
              <a:t>&gt;</a:t>
            </a:r>
            <a:r>
              <a:rPr lang="ko-KR" altLang="en-US" sz="1200" dirty="0">
                <a:solidFill>
                  <a:schemeClr val="tx1"/>
                </a:solidFill>
              </a:rPr>
              <a:t>합</a:t>
            </a:r>
            <a:r>
              <a:rPr lang="en-US" altLang="ko-KR" sz="1200" dirty="0">
                <a:solidFill>
                  <a:schemeClr val="tx1"/>
                </a:solidFill>
              </a:rPr>
              <a:t>&lt;/</a:t>
            </a:r>
            <a:r>
              <a:rPr lang="en-US" altLang="ko-KR" sz="1200" dirty="0" err="1">
                <a:solidFill>
                  <a:schemeClr val="tx1"/>
                </a:solidFill>
              </a:rPr>
              <a:t>th</a:t>
            </a:r>
            <a:r>
              <a:rPr lang="en-US" altLang="ko-KR" sz="1200" dirty="0">
                <a:solidFill>
                  <a:schemeClr val="tx1"/>
                </a:solidFill>
              </a:rPr>
              <a:t>&gt;&lt;</a:t>
            </a:r>
            <a:r>
              <a:rPr lang="en-US" altLang="ko-KR" sz="1200" dirty="0" err="1">
                <a:solidFill>
                  <a:schemeClr val="tx1"/>
                </a:solidFill>
              </a:rPr>
              <a:t>th</a:t>
            </a:r>
            <a:r>
              <a:rPr lang="en-US" altLang="ko-KR" sz="1200" dirty="0">
                <a:solidFill>
                  <a:schemeClr val="tx1"/>
                </a:solidFill>
              </a:rPr>
              <a:t>&gt;175&lt;/</a:t>
            </a:r>
            <a:r>
              <a:rPr lang="en-US" altLang="ko-KR" sz="1200" dirty="0" err="1">
                <a:solidFill>
                  <a:schemeClr val="tx1"/>
                </a:solidFill>
              </a:rPr>
              <a:t>th</a:t>
            </a:r>
            <a:r>
              <a:rPr lang="en-US" altLang="ko-KR" sz="1200" dirty="0">
                <a:solidFill>
                  <a:schemeClr val="tx1"/>
                </a:solidFill>
              </a:rPr>
              <a:t>&gt;&lt;</a:t>
            </a:r>
            <a:r>
              <a:rPr lang="en-US" altLang="ko-KR" sz="1200" dirty="0" err="1">
                <a:solidFill>
                  <a:schemeClr val="tx1"/>
                </a:solidFill>
              </a:rPr>
              <a:t>th</a:t>
            </a:r>
            <a:r>
              <a:rPr lang="en-US" altLang="ko-KR" sz="1200" dirty="0">
                <a:solidFill>
                  <a:schemeClr val="tx1"/>
                </a:solidFill>
              </a:rPr>
              <a:t>&gt;169&lt;/</a:t>
            </a:r>
            <a:r>
              <a:rPr lang="en-US" altLang="ko-KR" sz="1200" dirty="0" err="1">
                <a:solidFill>
                  <a:schemeClr val="tx1"/>
                </a:solidFill>
              </a:rPr>
              <a:t>th</a:t>
            </a:r>
            <a:r>
              <a:rPr lang="en-US" altLang="ko-KR" sz="1200" dirty="0">
                <a:solidFill>
                  <a:schemeClr val="tx1"/>
                </a:solidFill>
              </a:rPr>
              <a:t>&gt;&lt;/</a:t>
            </a:r>
            <a:r>
              <a:rPr lang="en-US" altLang="ko-KR" sz="1200" dirty="0" err="1">
                <a:solidFill>
                  <a:schemeClr val="tx1"/>
                </a:solidFill>
              </a:rPr>
              <a:t>tr</a:t>
            </a:r>
            <a:r>
              <a:rPr lang="en-US" altLang="ko-KR" sz="1200" dirty="0">
                <a:solidFill>
                  <a:schemeClr val="tx1"/>
                </a:solidFill>
              </a:rPr>
              <a:t>&gt;</a:t>
            </a:r>
          </a:p>
          <a:p>
            <a:pPr defTabSz="180000"/>
            <a:r>
              <a:rPr lang="en-US" altLang="ko-KR" sz="1200" dirty="0">
                <a:solidFill>
                  <a:schemeClr val="tx1"/>
                </a:solidFill>
              </a:rPr>
              <a:t>	&lt;/</a:t>
            </a:r>
            <a:r>
              <a:rPr lang="en-US" altLang="ko-KR" sz="1200" dirty="0" err="1">
                <a:solidFill>
                  <a:schemeClr val="tx1"/>
                </a:solidFill>
              </a:rPr>
              <a:t>tfoot</a:t>
            </a:r>
            <a:r>
              <a:rPr lang="en-US" altLang="ko-KR" sz="1200" dirty="0">
                <a:solidFill>
                  <a:schemeClr val="tx1"/>
                </a:solidFill>
              </a:rPr>
              <a:t>&gt;</a:t>
            </a:r>
          </a:p>
          <a:p>
            <a:pPr defTabSz="180000"/>
            <a:r>
              <a:rPr lang="en-US" altLang="ko-KR" sz="1200" dirty="0">
                <a:solidFill>
                  <a:schemeClr val="tx1"/>
                </a:solidFill>
              </a:rPr>
              <a:t>	&lt;</a:t>
            </a:r>
            <a:r>
              <a:rPr lang="en-US" altLang="ko-KR" sz="1200" dirty="0" err="1">
                <a:solidFill>
                  <a:schemeClr val="tx1"/>
                </a:solidFill>
              </a:rPr>
              <a:t>tbody</a:t>
            </a:r>
            <a:r>
              <a:rPr lang="en-US" altLang="ko-KR" sz="1200" dirty="0">
                <a:solidFill>
                  <a:schemeClr val="tx1"/>
                </a:solidFill>
              </a:rPr>
              <a:t>&gt;</a:t>
            </a:r>
          </a:p>
          <a:p>
            <a:pPr defTabSz="180000"/>
            <a:r>
              <a:rPr lang="en-US" altLang="ko-KR" sz="1200" dirty="0">
                <a:solidFill>
                  <a:schemeClr val="tx1"/>
                </a:solidFill>
              </a:rPr>
              <a:t>		&lt;</a:t>
            </a:r>
            <a:r>
              <a:rPr lang="en-US" altLang="ko-KR" sz="1200" dirty="0" err="1">
                <a:solidFill>
                  <a:schemeClr val="tx1"/>
                </a:solidFill>
              </a:rPr>
              <a:t>tr</a:t>
            </a:r>
            <a:r>
              <a:rPr lang="en-US" altLang="ko-KR" sz="1200" dirty="0">
                <a:solidFill>
                  <a:schemeClr val="tx1"/>
                </a:solidFill>
              </a:rPr>
              <a:t>&gt;&lt;td&gt;</a:t>
            </a:r>
            <a:r>
              <a:rPr lang="ko-KR" altLang="en-US" sz="1200" dirty="0">
                <a:solidFill>
                  <a:schemeClr val="tx1"/>
                </a:solidFill>
              </a:rPr>
              <a:t>황기태</a:t>
            </a:r>
            <a:r>
              <a:rPr lang="en-US" altLang="ko-KR" sz="1200" dirty="0">
                <a:solidFill>
                  <a:schemeClr val="tx1"/>
                </a:solidFill>
              </a:rPr>
              <a:t>&lt;/td&gt;&lt;td&gt;80&lt;/td&gt;&lt;td&gt;70&lt;/td&gt;&lt;/</a:t>
            </a:r>
            <a:r>
              <a:rPr lang="en-US" altLang="ko-KR" sz="1200" dirty="0" err="1">
                <a:solidFill>
                  <a:schemeClr val="tx1"/>
                </a:solidFill>
              </a:rPr>
              <a:t>tr</a:t>
            </a:r>
            <a:r>
              <a:rPr lang="en-US" altLang="ko-KR" sz="1200" dirty="0">
                <a:solidFill>
                  <a:schemeClr val="tx1"/>
                </a:solidFill>
              </a:rPr>
              <a:t>&gt;</a:t>
            </a:r>
          </a:p>
          <a:p>
            <a:pPr defTabSz="180000"/>
            <a:r>
              <a:rPr lang="en-US" altLang="ko-KR" sz="1200" dirty="0">
                <a:solidFill>
                  <a:schemeClr val="tx1"/>
                </a:solidFill>
              </a:rPr>
              <a:t>		&lt;</a:t>
            </a:r>
            <a:r>
              <a:rPr lang="en-US" altLang="ko-KR" sz="1200" dirty="0" err="1">
                <a:solidFill>
                  <a:schemeClr val="tx1"/>
                </a:solidFill>
              </a:rPr>
              <a:t>tr</a:t>
            </a:r>
            <a:r>
              <a:rPr lang="en-US" altLang="ko-KR" sz="1200" dirty="0">
                <a:solidFill>
                  <a:schemeClr val="tx1"/>
                </a:solidFill>
              </a:rPr>
              <a:t>&gt;&lt;td&gt;</a:t>
            </a:r>
            <a:r>
              <a:rPr lang="ko-KR" altLang="en-US" sz="1200" dirty="0">
                <a:solidFill>
                  <a:schemeClr val="tx1"/>
                </a:solidFill>
              </a:rPr>
              <a:t>이재문</a:t>
            </a:r>
            <a:r>
              <a:rPr lang="en-US" altLang="ko-KR" sz="1200" dirty="0">
                <a:solidFill>
                  <a:schemeClr val="tx1"/>
                </a:solidFill>
              </a:rPr>
              <a:t>&lt;/td&gt;&lt;td&gt;95&lt;/td&gt;&lt;td&gt;99&lt;/td&gt;&lt;/</a:t>
            </a:r>
            <a:r>
              <a:rPr lang="en-US" altLang="ko-KR" sz="1200" dirty="0" err="1">
                <a:solidFill>
                  <a:schemeClr val="tx1"/>
                </a:solidFill>
              </a:rPr>
              <a:t>tr</a:t>
            </a:r>
            <a:r>
              <a:rPr lang="en-US" altLang="ko-KR" sz="1200" dirty="0">
                <a:solidFill>
                  <a:schemeClr val="tx1"/>
                </a:solidFill>
              </a:rPr>
              <a:t>&gt;</a:t>
            </a:r>
          </a:p>
          <a:p>
            <a:pPr defTabSz="180000"/>
            <a:r>
              <a:rPr lang="en-US" altLang="ko-KR" sz="1200" dirty="0">
                <a:solidFill>
                  <a:schemeClr val="tx1"/>
                </a:solidFill>
              </a:rPr>
              <a:t>	&lt;</a:t>
            </a:r>
            <a:r>
              <a:rPr lang="en-US" altLang="ko-KR" sz="1200" dirty="0" err="1">
                <a:solidFill>
                  <a:schemeClr val="tx1"/>
                </a:solidFill>
              </a:rPr>
              <a:t>tbody</a:t>
            </a:r>
            <a:r>
              <a:rPr lang="en-US" altLang="ko-KR" sz="1200" dirty="0">
                <a:solidFill>
                  <a:schemeClr val="tx1"/>
                </a:solidFill>
              </a:rPr>
              <a:t>&gt;</a:t>
            </a:r>
          </a:p>
          <a:p>
            <a:pPr defTabSz="180000"/>
            <a:r>
              <a:rPr lang="en-US" altLang="ko-KR" sz="1200" b="1" dirty="0">
                <a:solidFill>
                  <a:schemeClr val="tx1"/>
                </a:solidFill>
              </a:rPr>
              <a:t>&lt;/table&gt; </a:t>
            </a:r>
          </a:p>
        </p:txBody>
      </p:sp>
      <p:cxnSp>
        <p:nvCxnSpPr>
          <p:cNvPr id="9" name="직선 화살표 연결선 8"/>
          <p:cNvCxnSpPr/>
          <p:nvPr/>
        </p:nvCxnSpPr>
        <p:spPr>
          <a:xfrm>
            <a:off x="5565235" y="4509120"/>
            <a:ext cx="374917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88420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표 테두리 제어</a:t>
            </a:r>
            <a:r>
              <a:rPr lang="en-US" altLang="ko-KR" dirty="0"/>
              <a:t>, border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1"/>
            <a:r>
              <a:rPr lang="en-US" altLang="ko-KR" dirty="0"/>
              <a:t>border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표 테두리</a:t>
            </a:r>
            <a:endParaRPr lang="en-US" altLang="ko-KR" dirty="0"/>
          </a:p>
          <a:p>
            <a:pPr lvl="1"/>
            <a:r>
              <a:rPr lang="en-US" altLang="ko-KR" dirty="0"/>
              <a:t>border-collapse : collapse; /* </a:t>
            </a:r>
            <a:r>
              <a:rPr lang="ko-KR" altLang="en-US" dirty="0"/>
              <a:t>중복된 테두리 합치기 *</a:t>
            </a:r>
            <a:r>
              <a:rPr lang="en-US" altLang="ko-KR" dirty="0"/>
              <a:t>/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28</a:t>
            </a:fld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1475656" y="2276872"/>
            <a:ext cx="5719744" cy="4030483"/>
            <a:chOff x="1229634" y="1844824"/>
            <a:chExt cx="5719744" cy="4030483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32040" y="2297657"/>
              <a:ext cx="1940503" cy="15264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모서리가 둥근 직사각형 5"/>
            <p:cNvSpPr/>
            <p:nvPr/>
          </p:nvSpPr>
          <p:spPr>
            <a:xfrm>
              <a:off x="1763688" y="2348880"/>
              <a:ext cx="2808311" cy="1384995"/>
            </a:xfrm>
            <a:prstGeom prst="roundRect">
              <a:avLst>
                <a:gd name="adj" fmla="val 3854"/>
              </a:avLst>
            </a:prstGeom>
            <a:noFill/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txBody>
            <a:bodyPr wrap="square" lIns="36000" rIns="36000">
              <a:spAutoFit/>
            </a:bodyPr>
            <a:lstStyle/>
            <a:p>
              <a:pPr defTabSz="180000"/>
              <a:r>
                <a:rPr lang="en-US" altLang="ko-KR" sz="1400" b="1" dirty="0"/>
                <a:t>table {</a:t>
              </a:r>
            </a:p>
            <a:p>
              <a:pPr defTabSz="180000"/>
              <a:r>
                <a:rPr lang="en-US" altLang="ko-KR" sz="1400" dirty="0"/>
                <a:t>	</a:t>
              </a:r>
              <a:r>
                <a:rPr lang="en-US" altLang="ko-KR" sz="1400" b="1" dirty="0"/>
                <a:t>border : 1px solid blue;</a:t>
              </a:r>
            </a:p>
            <a:p>
              <a:pPr defTabSz="180000"/>
              <a:r>
                <a:rPr lang="en-US" altLang="ko-KR" sz="1400" dirty="0"/>
                <a:t>}</a:t>
              </a:r>
            </a:p>
            <a:p>
              <a:pPr defTabSz="180000"/>
              <a:r>
                <a:rPr lang="en-US" altLang="ko-KR" sz="1400" b="1" dirty="0"/>
                <a:t>td, </a:t>
              </a:r>
              <a:r>
                <a:rPr lang="en-US" altLang="ko-KR" sz="1400" b="1" dirty="0" err="1"/>
                <a:t>th</a:t>
              </a:r>
              <a:r>
                <a:rPr lang="en-US" altLang="ko-KR" sz="1400" b="1" dirty="0"/>
                <a:t> {</a:t>
              </a:r>
            </a:p>
            <a:p>
              <a:pPr defTabSz="180000"/>
              <a:r>
                <a:rPr lang="en-US" altLang="ko-KR" sz="1400" dirty="0"/>
                <a:t>	border : 1px dotted green;</a:t>
              </a:r>
            </a:p>
            <a:p>
              <a:pPr defTabSz="180000"/>
              <a:r>
                <a:rPr lang="en-US" altLang="ko-KR" sz="1400" dirty="0"/>
                <a:t>}</a:t>
              </a:r>
              <a:endParaRPr lang="ko-KR" altLang="en-US" sz="1400" dirty="0"/>
            </a:p>
          </p:txBody>
        </p:sp>
        <p:sp>
          <p:nvSpPr>
            <p:cNvPr id="7" name="자유형 6"/>
            <p:cNvSpPr/>
            <p:nvPr/>
          </p:nvSpPr>
          <p:spPr>
            <a:xfrm>
              <a:off x="2595449" y="2203298"/>
              <a:ext cx="302150" cy="461176"/>
            </a:xfrm>
            <a:custGeom>
              <a:avLst/>
              <a:gdLst>
                <a:gd name="connsiteX0" fmla="*/ 0 w 302150"/>
                <a:gd name="connsiteY0" fmla="*/ 0 h 461176"/>
                <a:gd name="connsiteX1" fmla="*/ 246491 w 302150"/>
                <a:gd name="connsiteY1" fmla="*/ 198783 h 461176"/>
                <a:gd name="connsiteX2" fmla="*/ 302150 w 302150"/>
                <a:gd name="connsiteY2" fmla="*/ 461176 h 461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2150" h="461176">
                  <a:moveTo>
                    <a:pt x="0" y="0"/>
                  </a:moveTo>
                  <a:cubicBezTo>
                    <a:pt x="98066" y="60960"/>
                    <a:pt x="196133" y="121920"/>
                    <a:pt x="246491" y="198783"/>
                  </a:cubicBezTo>
                  <a:cubicBezTo>
                    <a:pt x="296849" y="275646"/>
                    <a:pt x="299499" y="368411"/>
                    <a:pt x="302150" y="461176"/>
                  </a:cubicBezTo>
                </a:path>
              </a:pathLst>
            </a:custGeom>
            <a:noFill/>
            <a:ln w="9525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자유형 7"/>
            <p:cNvSpPr/>
            <p:nvPr/>
          </p:nvSpPr>
          <p:spPr>
            <a:xfrm>
              <a:off x="3263359" y="2262325"/>
              <a:ext cx="55659" cy="405516"/>
            </a:xfrm>
            <a:custGeom>
              <a:avLst/>
              <a:gdLst>
                <a:gd name="connsiteX0" fmla="*/ 0 w 55659"/>
                <a:gd name="connsiteY0" fmla="*/ 405516 h 405516"/>
                <a:gd name="connsiteX1" fmla="*/ 55659 w 55659"/>
                <a:gd name="connsiteY1" fmla="*/ 0 h 405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659" h="405516">
                  <a:moveTo>
                    <a:pt x="0" y="405516"/>
                  </a:moveTo>
                  <a:cubicBezTo>
                    <a:pt x="24516" y="238539"/>
                    <a:pt x="49033" y="71562"/>
                    <a:pt x="55659" y="0"/>
                  </a:cubicBezTo>
                </a:path>
              </a:pathLst>
            </a:custGeom>
            <a:noFill/>
            <a:ln w="9525">
              <a:solidFill>
                <a:srgbClr val="C00000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자유형 8"/>
            <p:cNvSpPr/>
            <p:nvPr/>
          </p:nvSpPr>
          <p:spPr>
            <a:xfrm>
              <a:off x="3668876" y="2230519"/>
              <a:ext cx="198782" cy="437322"/>
            </a:xfrm>
            <a:custGeom>
              <a:avLst/>
              <a:gdLst>
                <a:gd name="connsiteX0" fmla="*/ 0 w 198782"/>
                <a:gd name="connsiteY0" fmla="*/ 437322 h 437322"/>
                <a:gd name="connsiteX1" fmla="*/ 55659 w 198782"/>
                <a:gd name="connsiteY1" fmla="*/ 151075 h 437322"/>
                <a:gd name="connsiteX2" fmla="*/ 198782 w 198782"/>
                <a:gd name="connsiteY2" fmla="*/ 0 h 437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8782" h="437322">
                  <a:moveTo>
                    <a:pt x="0" y="437322"/>
                  </a:moveTo>
                  <a:cubicBezTo>
                    <a:pt x="11264" y="330642"/>
                    <a:pt x="22529" y="223962"/>
                    <a:pt x="55659" y="151075"/>
                  </a:cubicBezTo>
                  <a:cubicBezTo>
                    <a:pt x="88789" y="78188"/>
                    <a:pt x="143785" y="39094"/>
                    <a:pt x="198782" y="0"/>
                  </a:cubicBezTo>
                </a:path>
              </a:pathLst>
            </a:custGeom>
            <a:noFill/>
            <a:ln w="9525">
              <a:solidFill>
                <a:srgbClr val="C00000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051720" y="1844824"/>
              <a:ext cx="87075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/>
                <a:t>테두리 두께</a:t>
              </a:r>
              <a:endParaRPr lang="en-US" altLang="ko-KR" sz="1000" dirty="0"/>
            </a:p>
            <a:p>
              <a:r>
                <a:rPr lang="en-US" altLang="ko-KR" sz="1000" dirty="0"/>
                <a:t>1 </a:t>
              </a:r>
              <a:r>
                <a:rPr lang="ko-KR" altLang="en-US" sz="1000" dirty="0"/>
                <a:t>픽셀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070615" y="1984298"/>
              <a:ext cx="44114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/>
                <a:t>실선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768267" y="1938846"/>
              <a:ext cx="56938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/>
                <a:t>파란색</a:t>
              </a:r>
            </a:p>
          </p:txBody>
        </p:sp>
        <p:sp>
          <p:nvSpPr>
            <p:cNvPr id="14" name="자유형 13"/>
            <p:cNvSpPr/>
            <p:nvPr/>
          </p:nvSpPr>
          <p:spPr>
            <a:xfrm flipV="1">
              <a:off x="3303996" y="3470951"/>
              <a:ext cx="192744" cy="360651"/>
            </a:xfrm>
            <a:custGeom>
              <a:avLst/>
              <a:gdLst>
                <a:gd name="connsiteX0" fmla="*/ 0 w 55659"/>
                <a:gd name="connsiteY0" fmla="*/ 405516 h 405516"/>
                <a:gd name="connsiteX1" fmla="*/ 55659 w 55659"/>
                <a:gd name="connsiteY1" fmla="*/ 0 h 405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659" h="405516">
                  <a:moveTo>
                    <a:pt x="0" y="405516"/>
                  </a:moveTo>
                  <a:cubicBezTo>
                    <a:pt x="24516" y="238539"/>
                    <a:pt x="49033" y="71562"/>
                    <a:pt x="55659" y="0"/>
                  </a:cubicBezTo>
                </a:path>
              </a:pathLst>
            </a:custGeom>
            <a:noFill/>
            <a:ln w="9525">
              <a:solidFill>
                <a:srgbClr val="C00000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329136" y="3799027"/>
              <a:ext cx="44114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/>
                <a:t>점선</a:t>
              </a:r>
            </a:p>
          </p:txBody>
        </p:sp>
        <p:sp>
          <p:nvSpPr>
            <p:cNvPr id="11" name="자유형 10"/>
            <p:cNvSpPr/>
            <p:nvPr/>
          </p:nvSpPr>
          <p:spPr>
            <a:xfrm>
              <a:off x="4074192" y="2492896"/>
              <a:ext cx="929856" cy="229566"/>
            </a:xfrm>
            <a:custGeom>
              <a:avLst/>
              <a:gdLst>
                <a:gd name="connsiteX0" fmla="*/ 0 w 1097280"/>
                <a:gd name="connsiteY0" fmla="*/ 328519 h 356828"/>
                <a:gd name="connsiteX1" fmla="*/ 739471 w 1097280"/>
                <a:gd name="connsiteY1" fmla="*/ 328519 h 356828"/>
                <a:gd name="connsiteX2" fmla="*/ 882594 w 1097280"/>
                <a:gd name="connsiteY2" fmla="*/ 34321 h 356828"/>
                <a:gd name="connsiteX3" fmla="*/ 1097280 w 1097280"/>
                <a:gd name="connsiteY3" fmla="*/ 2516 h 356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7280" h="356828">
                  <a:moveTo>
                    <a:pt x="0" y="328519"/>
                  </a:moveTo>
                  <a:cubicBezTo>
                    <a:pt x="296186" y="353035"/>
                    <a:pt x="592372" y="377552"/>
                    <a:pt x="739471" y="328519"/>
                  </a:cubicBezTo>
                  <a:cubicBezTo>
                    <a:pt x="886570" y="279486"/>
                    <a:pt x="822959" y="88655"/>
                    <a:pt x="882594" y="34321"/>
                  </a:cubicBezTo>
                  <a:cubicBezTo>
                    <a:pt x="942229" y="-20013"/>
                    <a:pt x="1065475" y="7817"/>
                    <a:pt x="1097280" y="2516"/>
                  </a:cubicBezTo>
                </a:path>
              </a:pathLst>
            </a:custGeom>
            <a:noFill/>
            <a:ln w="9525">
              <a:solidFill>
                <a:srgbClr val="C00000"/>
              </a:solidFill>
              <a:prstDash val="dash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자유형 15"/>
            <p:cNvSpPr/>
            <p:nvPr/>
          </p:nvSpPr>
          <p:spPr>
            <a:xfrm>
              <a:off x="4283968" y="3347947"/>
              <a:ext cx="771276" cy="39756"/>
            </a:xfrm>
            <a:custGeom>
              <a:avLst/>
              <a:gdLst>
                <a:gd name="connsiteX0" fmla="*/ 0 w 771276"/>
                <a:gd name="connsiteY0" fmla="*/ 39756 h 39756"/>
                <a:gd name="connsiteX1" fmla="*/ 771276 w 771276"/>
                <a:gd name="connsiteY1" fmla="*/ 0 h 39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71276" h="39756">
                  <a:moveTo>
                    <a:pt x="0" y="39756"/>
                  </a:moveTo>
                  <a:lnTo>
                    <a:pt x="771276" y="0"/>
                  </a:lnTo>
                </a:path>
              </a:pathLst>
            </a:custGeom>
            <a:noFill/>
            <a:ln w="9525">
              <a:solidFill>
                <a:srgbClr val="C00000"/>
              </a:solidFill>
              <a:prstDash val="dash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051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63115" y="4212950"/>
              <a:ext cx="1860843" cy="14482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" name="모서리가 둥근 직사각형 16"/>
            <p:cNvSpPr/>
            <p:nvPr/>
          </p:nvSpPr>
          <p:spPr>
            <a:xfrm>
              <a:off x="1763687" y="4259391"/>
              <a:ext cx="2808312" cy="1615916"/>
            </a:xfrm>
            <a:prstGeom prst="roundRect">
              <a:avLst>
                <a:gd name="adj" fmla="val 3175"/>
              </a:avLst>
            </a:prstGeom>
            <a:noFill/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defTabSz="180000"/>
              <a:r>
                <a:rPr lang="en-US" altLang="ko-KR" sz="1400" b="1" dirty="0"/>
                <a:t>table {</a:t>
              </a:r>
            </a:p>
            <a:p>
              <a:pPr defTabSz="180000"/>
              <a:r>
                <a:rPr lang="en-US" altLang="ko-KR" sz="1400" dirty="0"/>
                <a:t>	border : 1px solid blue;</a:t>
              </a:r>
            </a:p>
            <a:p>
              <a:pPr defTabSz="180000"/>
              <a:r>
                <a:rPr lang="en-US" altLang="ko-KR" sz="1400" dirty="0"/>
                <a:t>	</a:t>
              </a:r>
              <a:r>
                <a:rPr lang="en-US" altLang="ko-KR" sz="1400" b="1" dirty="0"/>
                <a:t>border-collapse : collapse</a:t>
              </a:r>
              <a:r>
                <a:rPr lang="en-US" altLang="ko-KR" sz="1400" dirty="0"/>
                <a:t>;</a:t>
              </a:r>
            </a:p>
            <a:p>
              <a:pPr defTabSz="180000"/>
              <a:r>
                <a:rPr lang="en-US" altLang="ko-KR" sz="1400" dirty="0"/>
                <a:t>}</a:t>
              </a:r>
            </a:p>
            <a:p>
              <a:pPr defTabSz="180000"/>
              <a:r>
                <a:rPr lang="en-US" altLang="ko-KR" sz="1400" dirty="0"/>
                <a:t>td, </a:t>
              </a:r>
              <a:r>
                <a:rPr lang="en-US" altLang="ko-KR" sz="1400" dirty="0" err="1"/>
                <a:t>th</a:t>
              </a:r>
              <a:r>
                <a:rPr lang="en-US" altLang="ko-KR" sz="1400" dirty="0"/>
                <a:t> {</a:t>
              </a:r>
            </a:p>
            <a:p>
              <a:pPr defTabSz="180000"/>
              <a:r>
                <a:rPr lang="en-US" altLang="ko-KR" sz="1400" dirty="0"/>
                <a:t>	border : 1px dotted green;</a:t>
              </a:r>
            </a:p>
            <a:p>
              <a:pPr defTabSz="180000"/>
              <a:r>
                <a:rPr lang="en-US" altLang="ko-KR" sz="1400" dirty="0"/>
                <a:t>}</a:t>
              </a:r>
              <a:endParaRPr lang="ko-KR" altLang="en-US" sz="1400" dirty="0"/>
            </a:p>
          </p:txBody>
        </p:sp>
        <p:sp>
          <p:nvSpPr>
            <p:cNvPr id="18" name="자유형 17"/>
            <p:cNvSpPr/>
            <p:nvPr/>
          </p:nvSpPr>
          <p:spPr>
            <a:xfrm>
              <a:off x="4074193" y="4508805"/>
              <a:ext cx="929856" cy="213191"/>
            </a:xfrm>
            <a:custGeom>
              <a:avLst/>
              <a:gdLst>
                <a:gd name="connsiteX0" fmla="*/ 0 w 866692"/>
                <a:gd name="connsiteY0" fmla="*/ 171987 h 171987"/>
                <a:gd name="connsiteX1" fmla="*/ 437322 w 866692"/>
                <a:gd name="connsiteY1" fmla="*/ 20913 h 171987"/>
                <a:gd name="connsiteX2" fmla="*/ 866692 w 866692"/>
                <a:gd name="connsiteY2" fmla="*/ 5010 h 171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66692" h="171987">
                  <a:moveTo>
                    <a:pt x="0" y="171987"/>
                  </a:moveTo>
                  <a:cubicBezTo>
                    <a:pt x="146436" y="110364"/>
                    <a:pt x="292873" y="48742"/>
                    <a:pt x="437322" y="20913"/>
                  </a:cubicBezTo>
                  <a:cubicBezTo>
                    <a:pt x="581771" y="-6917"/>
                    <a:pt x="724231" y="-954"/>
                    <a:pt x="866692" y="5010"/>
                  </a:cubicBezTo>
                </a:path>
              </a:pathLst>
            </a:custGeom>
            <a:noFill/>
            <a:ln w="9525">
              <a:solidFill>
                <a:srgbClr val="C00000"/>
              </a:solidFill>
              <a:prstDash val="dash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855203" y="5596877"/>
              <a:ext cx="209417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/>
                <a:t>표와 셀의 테두리를 합친 결과</a:t>
              </a:r>
            </a:p>
          </p:txBody>
        </p:sp>
        <p:sp>
          <p:nvSpPr>
            <p:cNvPr id="20" name="타원 19"/>
            <p:cNvSpPr/>
            <p:nvPr/>
          </p:nvSpPr>
          <p:spPr>
            <a:xfrm>
              <a:off x="1787107" y="3017939"/>
              <a:ext cx="580843" cy="267044"/>
            </a:xfrm>
            <a:prstGeom prst="ellipse">
              <a:avLst/>
            </a:prstGeom>
            <a:noFill/>
            <a:ln w="952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자유형 20"/>
            <p:cNvSpPr/>
            <p:nvPr/>
          </p:nvSpPr>
          <p:spPr>
            <a:xfrm flipH="1" flipV="1">
              <a:off x="1715099" y="3148776"/>
              <a:ext cx="72008" cy="675303"/>
            </a:xfrm>
            <a:custGeom>
              <a:avLst/>
              <a:gdLst>
                <a:gd name="connsiteX0" fmla="*/ 0 w 55659"/>
                <a:gd name="connsiteY0" fmla="*/ 405516 h 405516"/>
                <a:gd name="connsiteX1" fmla="*/ 55659 w 55659"/>
                <a:gd name="connsiteY1" fmla="*/ 0 h 405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659" h="405516">
                  <a:moveTo>
                    <a:pt x="0" y="405516"/>
                  </a:moveTo>
                  <a:cubicBezTo>
                    <a:pt x="24516" y="238539"/>
                    <a:pt x="49033" y="71562"/>
                    <a:pt x="55659" y="0"/>
                  </a:cubicBezTo>
                </a:path>
              </a:pathLst>
            </a:custGeom>
            <a:noFill/>
            <a:ln w="9525">
              <a:solidFill>
                <a:srgbClr val="C00000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229634" y="3782325"/>
              <a:ext cx="158889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/>
                <a:t>모든</a:t>
              </a:r>
              <a:r>
                <a:rPr lang="en-US" altLang="ko-KR" sz="1000" dirty="0"/>
                <a:t> &lt;td&gt;, &lt;</a:t>
              </a:r>
              <a:r>
                <a:rPr lang="en-US" altLang="ko-KR" sz="1000" dirty="0" err="1"/>
                <a:t>th</a:t>
              </a:r>
              <a:r>
                <a:rPr lang="en-US" altLang="ko-KR" sz="1000" dirty="0"/>
                <a:t>&gt;</a:t>
              </a:r>
              <a:r>
                <a:rPr lang="ko-KR" altLang="en-US" sz="1000" dirty="0"/>
                <a:t>에 적용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974455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셀 크기 제어</a:t>
            </a:r>
            <a:r>
              <a:rPr lang="en-US" altLang="ko-KR" dirty="0"/>
              <a:t>, width height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29</a:t>
            </a:fld>
            <a:endParaRPr lang="ko-KR" altLang="en-US"/>
          </a:p>
        </p:txBody>
      </p:sp>
      <p:grpSp>
        <p:nvGrpSpPr>
          <p:cNvPr id="4" name="그룹 3"/>
          <p:cNvGrpSpPr/>
          <p:nvPr/>
        </p:nvGrpSpPr>
        <p:grpSpPr>
          <a:xfrm>
            <a:off x="1457284" y="1484784"/>
            <a:ext cx="5971221" cy="4588352"/>
            <a:chOff x="1457284" y="1484784"/>
            <a:chExt cx="5971221" cy="4588352"/>
          </a:xfrm>
        </p:grpSpPr>
        <p:pic>
          <p:nvPicPr>
            <p:cNvPr id="3074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45889" y="1819422"/>
              <a:ext cx="3381723" cy="1599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모서리가 둥근 직사각형 5"/>
            <p:cNvSpPr/>
            <p:nvPr/>
          </p:nvSpPr>
          <p:spPr>
            <a:xfrm>
              <a:off x="1475657" y="1711050"/>
              <a:ext cx="1717020" cy="1815882"/>
            </a:xfrm>
            <a:prstGeom prst="roundRect">
              <a:avLst>
                <a:gd name="adj" fmla="val 1213"/>
              </a:avLst>
            </a:prstGeom>
            <a:noFill/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txBody>
            <a:bodyPr wrap="square" lIns="36000" rIns="36000">
              <a:spAutoFit/>
            </a:bodyPr>
            <a:lstStyle/>
            <a:p>
              <a:pPr defTabSz="180000"/>
              <a:r>
                <a:rPr lang="en-US" altLang="ko-KR" sz="1400" b="1" dirty="0" err="1">
                  <a:cs typeface="Arial" panose="020B0604020202020204" pitchFamily="34" charset="0"/>
                </a:rPr>
                <a:t>th</a:t>
              </a:r>
              <a:r>
                <a:rPr lang="en-US" altLang="ko-KR" sz="1400" b="1" dirty="0">
                  <a:cs typeface="Arial" panose="020B0604020202020204" pitchFamily="34" charset="0"/>
                </a:rPr>
                <a:t> {</a:t>
              </a:r>
            </a:p>
            <a:p>
              <a:pPr defTabSz="180000"/>
              <a:r>
                <a:rPr lang="en-US" altLang="ko-KR" sz="1400" dirty="0">
                  <a:cs typeface="Arial" panose="020B0604020202020204" pitchFamily="34" charset="0"/>
                </a:rPr>
                <a:t>	height : 40px;</a:t>
              </a:r>
            </a:p>
            <a:p>
              <a:pPr defTabSz="180000"/>
              <a:r>
                <a:rPr lang="en-US" altLang="ko-KR" sz="1400" dirty="0">
                  <a:cs typeface="Arial" panose="020B0604020202020204" pitchFamily="34" charset="0"/>
                </a:rPr>
                <a:t>	width : 100px;</a:t>
              </a:r>
            </a:p>
            <a:p>
              <a:pPr defTabSz="180000"/>
              <a:r>
                <a:rPr lang="en-US" altLang="ko-KR" sz="1400" dirty="0">
                  <a:cs typeface="Arial" panose="020B0604020202020204" pitchFamily="34" charset="0"/>
                </a:rPr>
                <a:t>}</a:t>
              </a:r>
            </a:p>
            <a:p>
              <a:pPr defTabSz="180000"/>
              <a:r>
                <a:rPr lang="en-US" altLang="ko-KR" sz="1400" b="1" dirty="0">
                  <a:cs typeface="Arial" panose="020B0604020202020204" pitchFamily="34" charset="0"/>
                </a:rPr>
                <a:t>td {</a:t>
              </a:r>
            </a:p>
            <a:p>
              <a:pPr defTabSz="180000"/>
              <a:r>
                <a:rPr lang="en-US" altLang="ko-KR" sz="1400" dirty="0">
                  <a:cs typeface="Arial" panose="020B0604020202020204" pitchFamily="34" charset="0"/>
                </a:rPr>
                <a:t>	height : 20px;</a:t>
              </a:r>
            </a:p>
            <a:p>
              <a:pPr defTabSz="180000"/>
              <a:r>
                <a:rPr lang="en-US" altLang="ko-KR" sz="1400" dirty="0">
                  <a:cs typeface="Arial" panose="020B0604020202020204" pitchFamily="34" charset="0"/>
                </a:rPr>
                <a:t>	width : 100px;</a:t>
              </a:r>
            </a:p>
            <a:p>
              <a:pPr defTabSz="180000"/>
              <a:r>
                <a:rPr lang="en-US" altLang="ko-KR" sz="1400" dirty="0">
                  <a:cs typeface="Arial" panose="020B0604020202020204" pitchFamily="34" charset="0"/>
                </a:rPr>
                <a:t>}</a:t>
              </a:r>
            </a:p>
          </p:txBody>
        </p:sp>
        <p:cxnSp>
          <p:nvCxnSpPr>
            <p:cNvPr id="7" name="직선 연결선 6"/>
            <p:cNvCxnSpPr/>
            <p:nvPr/>
          </p:nvCxnSpPr>
          <p:spPr>
            <a:xfrm>
              <a:off x="3779912" y="1891430"/>
              <a:ext cx="206063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/>
            <p:cNvCxnSpPr/>
            <p:nvPr/>
          </p:nvCxnSpPr>
          <p:spPr>
            <a:xfrm>
              <a:off x="3779912" y="2323478"/>
              <a:ext cx="206063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/>
            <p:cNvCxnSpPr/>
            <p:nvPr/>
          </p:nvCxnSpPr>
          <p:spPr>
            <a:xfrm>
              <a:off x="3874262" y="1891430"/>
              <a:ext cx="0" cy="432048"/>
            </a:xfrm>
            <a:prstGeom prst="line">
              <a:avLst/>
            </a:prstGeom>
            <a:ln w="9525">
              <a:solidFill>
                <a:srgbClr val="C0000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3419872" y="1963438"/>
              <a:ext cx="4619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>
                  <a:solidFill>
                    <a:srgbClr val="C00000"/>
                  </a:solidFill>
                </a:rPr>
                <a:t>40px</a:t>
              </a:r>
              <a:endParaRPr lang="ko-KR" altLang="en-US" sz="1000" dirty="0">
                <a:solidFill>
                  <a:srgbClr val="C00000"/>
                </a:solidFill>
              </a:endParaRPr>
            </a:p>
          </p:txBody>
        </p:sp>
        <p:cxnSp>
          <p:nvCxnSpPr>
            <p:cNvPr id="24" name="직선 연결선 23"/>
            <p:cNvCxnSpPr/>
            <p:nvPr/>
          </p:nvCxnSpPr>
          <p:spPr>
            <a:xfrm>
              <a:off x="3779912" y="2627412"/>
              <a:ext cx="206063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/>
            <p:cNvCxnSpPr/>
            <p:nvPr/>
          </p:nvCxnSpPr>
          <p:spPr>
            <a:xfrm>
              <a:off x="3789873" y="2859787"/>
              <a:ext cx="206063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/>
            <p:cNvCxnSpPr/>
            <p:nvPr/>
          </p:nvCxnSpPr>
          <p:spPr>
            <a:xfrm flipH="1">
              <a:off x="3869282" y="2627412"/>
              <a:ext cx="4980" cy="224219"/>
            </a:xfrm>
            <a:prstGeom prst="line">
              <a:avLst/>
            </a:prstGeom>
            <a:ln w="9525">
              <a:solidFill>
                <a:srgbClr val="C0000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3419872" y="2611712"/>
              <a:ext cx="4619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>
                  <a:solidFill>
                    <a:srgbClr val="C00000"/>
                  </a:solidFill>
                </a:rPr>
                <a:t>20px</a:t>
              </a:r>
              <a:endParaRPr lang="ko-KR" altLang="en-US" sz="1000" dirty="0">
                <a:solidFill>
                  <a:srgbClr val="C00000"/>
                </a:solidFill>
              </a:endParaRPr>
            </a:p>
          </p:txBody>
        </p:sp>
        <p:cxnSp>
          <p:nvCxnSpPr>
            <p:cNvPr id="28" name="직선 화살표 연결선 27"/>
            <p:cNvCxnSpPr/>
            <p:nvPr/>
          </p:nvCxnSpPr>
          <p:spPr>
            <a:xfrm>
              <a:off x="4115244" y="1603398"/>
              <a:ext cx="0" cy="232494"/>
            </a:xfrm>
            <a:prstGeom prst="straightConnector1">
              <a:avLst/>
            </a:prstGeom>
            <a:ln w="9525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화살표 연결선 30"/>
            <p:cNvCxnSpPr/>
            <p:nvPr/>
          </p:nvCxnSpPr>
          <p:spPr>
            <a:xfrm>
              <a:off x="5123356" y="1603398"/>
              <a:ext cx="0" cy="216024"/>
            </a:xfrm>
            <a:prstGeom prst="straightConnector1">
              <a:avLst/>
            </a:prstGeom>
            <a:ln w="9525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/>
            <p:cNvCxnSpPr/>
            <p:nvPr/>
          </p:nvCxnSpPr>
          <p:spPr>
            <a:xfrm>
              <a:off x="4115244" y="1711410"/>
              <a:ext cx="1008112" cy="0"/>
            </a:xfrm>
            <a:prstGeom prst="line">
              <a:avLst/>
            </a:prstGeom>
            <a:ln w="9525">
              <a:solidFill>
                <a:srgbClr val="C0000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>
              <a:off x="4331268" y="1484784"/>
              <a:ext cx="53251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>
                  <a:solidFill>
                    <a:srgbClr val="C00000"/>
                  </a:solidFill>
                </a:rPr>
                <a:t>100px</a:t>
              </a:r>
              <a:endParaRPr lang="ko-KR" altLang="en-US" sz="1000" dirty="0">
                <a:solidFill>
                  <a:srgbClr val="C00000"/>
                </a:solidFill>
              </a:endParaRPr>
            </a:p>
          </p:txBody>
        </p:sp>
        <p:sp>
          <p:nvSpPr>
            <p:cNvPr id="39" name="자유형 38"/>
            <p:cNvSpPr/>
            <p:nvPr/>
          </p:nvSpPr>
          <p:spPr>
            <a:xfrm>
              <a:off x="2765472" y="2087739"/>
              <a:ext cx="741054" cy="46192"/>
            </a:xfrm>
            <a:custGeom>
              <a:avLst/>
              <a:gdLst>
                <a:gd name="connsiteX0" fmla="*/ 0 w 604299"/>
                <a:gd name="connsiteY0" fmla="*/ 63610 h 63610"/>
                <a:gd name="connsiteX1" fmla="*/ 604299 w 604299"/>
                <a:gd name="connsiteY1" fmla="*/ 0 h 63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04299" h="63610">
                  <a:moveTo>
                    <a:pt x="0" y="63610"/>
                  </a:moveTo>
                  <a:lnTo>
                    <a:pt x="604299" y="0"/>
                  </a:lnTo>
                </a:path>
              </a:pathLst>
            </a:custGeom>
            <a:noFill/>
            <a:ln w="9525">
              <a:solidFill>
                <a:srgbClr val="C00000"/>
              </a:solidFill>
              <a:prstDash val="dash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자유형 39"/>
            <p:cNvSpPr/>
            <p:nvPr/>
          </p:nvSpPr>
          <p:spPr>
            <a:xfrm>
              <a:off x="2820637" y="2747696"/>
              <a:ext cx="677937" cy="247401"/>
            </a:xfrm>
            <a:custGeom>
              <a:avLst/>
              <a:gdLst>
                <a:gd name="connsiteX0" fmla="*/ 0 w 612251"/>
                <a:gd name="connsiteY0" fmla="*/ 143124 h 143124"/>
                <a:gd name="connsiteX1" fmla="*/ 341907 w 612251"/>
                <a:gd name="connsiteY1" fmla="*/ 119270 h 143124"/>
                <a:gd name="connsiteX2" fmla="*/ 612251 w 612251"/>
                <a:gd name="connsiteY2" fmla="*/ 0 h 143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251" h="143124">
                  <a:moveTo>
                    <a:pt x="0" y="143124"/>
                  </a:moveTo>
                  <a:cubicBezTo>
                    <a:pt x="119932" y="143124"/>
                    <a:pt x="239865" y="143124"/>
                    <a:pt x="341907" y="119270"/>
                  </a:cubicBezTo>
                  <a:cubicBezTo>
                    <a:pt x="443949" y="95416"/>
                    <a:pt x="528100" y="47708"/>
                    <a:pt x="612251" y="0"/>
                  </a:cubicBezTo>
                </a:path>
              </a:pathLst>
            </a:custGeom>
            <a:noFill/>
            <a:ln w="9525">
              <a:solidFill>
                <a:srgbClr val="C00000"/>
              </a:solidFill>
              <a:prstDash val="dash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076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52728" y="4357846"/>
              <a:ext cx="3375777" cy="14399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7" name="모서리가 둥근 직사각형 46"/>
            <p:cNvSpPr/>
            <p:nvPr/>
          </p:nvSpPr>
          <p:spPr>
            <a:xfrm>
              <a:off x="1475657" y="4257254"/>
              <a:ext cx="1732714" cy="1815882"/>
            </a:xfrm>
            <a:prstGeom prst="roundRect">
              <a:avLst>
                <a:gd name="adj" fmla="val 1213"/>
              </a:avLst>
            </a:prstGeom>
            <a:noFill/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txBody>
            <a:bodyPr wrap="square" lIns="36000" rIns="36000">
              <a:spAutoFit/>
            </a:bodyPr>
            <a:lstStyle/>
            <a:p>
              <a:pPr defTabSz="180000"/>
              <a:r>
                <a:rPr lang="en-US" altLang="ko-KR" sz="1400" b="1" dirty="0" err="1"/>
                <a:t>thead</a:t>
              </a:r>
              <a:r>
                <a:rPr lang="en-US" altLang="ko-KR" sz="1400" b="1" dirty="0"/>
                <a:t> </a:t>
              </a:r>
              <a:r>
                <a:rPr lang="en-US" altLang="ko-KR" sz="1400" b="1" dirty="0" err="1"/>
                <a:t>th</a:t>
              </a:r>
              <a:r>
                <a:rPr lang="en-US" altLang="ko-KR" sz="1400" b="1" dirty="0"/>
                <a:t> {</a:t>
              </a:r>
            </a:p>
            <a:p>
              <a:pPr defTabSz="180000"/>
              <a:r>
                <a:rPr lang="en-US" altLang="ko-KR" sz="1400" dirty="0"/>
                <a:t>	height : 40px;</a:t>
              </a:r>
            </a:p>
            <a:p>
              <a:pPr defTabSz="180000"/>
              <a:r>
                <a:rPr lang="en-US" altLang="ko-KR" sz="1400" dirty="0"/>
                <a:t>	width : 100px;</a:t>
              </a:r>
            </a:p>
            <a:p>
              <a:pPr defTabSz="180000"/>
              <a:r>
                <a:rPr lang="en-US" altLang="ko-KR" sz="1400" dirty="0"/>
                <a:t>}</a:t>
              </a:r>
            </a:p>
            <a:p>
              <a:pPr defTabSz="180000"/>
              <a:r>
                <a:rPr lang="en-US" altLang="ko-KR" sz="1400" b="1" dirty="0"/>
                <a:t>td, </a:t>
              </a:r>
              <a:r>
                <a:rPr lang="en-US" altLang="ko-KR" sz="1400" b="1" dirty="0" err="1"/>
                <a:t>th</a:t>
              </a:r>
              <a:r>
                <a:rPr lang="en-US" altLang="ko-KR" sz="1400" b="1" dirty="0"/>
                <a:t> {</a:t>
              </a:r>
            </a:p>
            <a:p>
              <a:pPr defTabSz="180000"/>
              <a:r>
                <a:rPr lang="en-US" altLang="ko-KR" sz="1400" dirty="0"/>
                <a:t>	</a:t>
              </a:r>
              <a:r>
                <a:rPr lang="en-US" altLang="ko-KR" sz="1400" b="1" dirty="0"/>
                <a:t>height : 20px;</a:t>
              </a:r>
            </a:p>
            <a:p>
              <a:pPr defTabSz="180000"/>
              <a:r>
                <a:rPr lang="en-US" altLang="ko-KR" sz="1400" dirty="0"/>
                <a:t>	width : 100px;</a:t>
              </a:r>
            </a:p>
            <a:p>
              <a:pPr defTabSz="180000"/>
              <a:r>
                <a:rPr lang="en-US" altLang="ko-KR" sz="1400" dirty="0"/>
                <a:t>}</a:t>
              </a:r>
            </a:p>
          </p:txBody>
        </p:sp>
        <p:sp>
          <p:nvSpPr>
            <p:cNvPr id="56" name="타원 55"/>
            <p:cNvSpPr/>
            <p:nvPr/>
          </p:nvSpPr>
          <p:spPr>
            <a:xfrm>
              <a:off x="1763688" y="5157192"/>
              <a:ext cx="263032" cy="267044"/>
            </a:xfrm>
            <a:prstGeom prst="ellipse">
              <a:avLst/>
            </a:prstGeom>
            <a:noFill/>
            <a:ln w="952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7" name="직선 연결선 56"/>
            <p:cNvCxnSpPr/>
            <p:nvPr/>
          </p:nvCxnSpPr>
          <p:spPr>
            <a:xfrm>
              <a:off x="3844520" y="5471385"/>
              <a:ext cx="206063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 57"/>
            <p:cNvCxnSpPr/>
            <p:nvPr/>
          </p:nvCxnSpPr>
          <p:spPr>
            <a:xfrm>
              <a:off x="3844520" y="5703760"/>
              <a:ext cx="206063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 58"/>
            <p:cNvCxnSpPr/>
            <p:nvPr/>
          </p:nvCxnSpPr>
          <p:spPr>
            <a:xfrm flipH="1">
              <a:off x="3933890" y="5471385"/>
              <a:ext cx="4980" cy="224219"/>
            </a:xfrm>
            <a:prstGeom prst="line">
              <a:avLst/>
            </a:prstGeom>
            <a:ln w="9525">
              <a:solidFill>
                <a:srgbClr val="C0000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/>
            <p:cNvSpPr txBox="1"/>
            <p:nvPr/>
          </p:nvSpPr>
          <p:spPr>
            <a:xfrm>
              <a:off x="3484480" y="5455685"/>
              <a:ext cx="4619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>
                  <a:solidFill>
                    <a:srgbClr val="C00000"/>
                  </a:solidFill>
                </a:rPr>
                <a:t>20px</a:t>
              </a:r>
              <a:endParaRPr lang="ko-KR" altLang="en-US" sz="1000" dirty="0">
                <a:solidFill>
                  <a:srgbClr val="C00000"/>
                </a:solidFill>
              </a:endParaRPr>
            </a:p>
          </p:txBody>
        </p:sp>
        <p:sp>
          <p:nvSpPr>
            <p:cNvPr id="53" name="모서리가 둥근 사각형 설명선 52"/>
            <p:cNvSpPr/>
            <p:nvPr/>
          </p:nvSpPr>
          <p:spPr>
            <a:xfrm>
              <a:off x="1763688" y="3914076"/>
              <a:ext cx="1582310" cy="238430"/>
            </a:xfrm>
            <a:prstGeom prst="wedgeRoundRectCallout">
              <a:avLst>
                <a:gd name="adj1" fmla="val -43446"/>
                <a:gd name="adj2" fmla="val 112190"/>
                <a:gd name="adj3" fmla="val 16667"/>
              </a:avLst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</a:rPr>
                <a:t>&lt;</a:t>
              </a:r>
              <a:r>
                <a:rPr lang="en-US" altLang="ko-KR" sz="1000" dirty="0" err="1">
                  <a:solidFill>
                    <a:schemeClr val="tx1"/>
                  </a:solidFill>
                </a:rPr>
                <a:t>thead</a:t>
              </a:r>
              <a:r>
                <a:rPr lang="en-US" altLang="ko-KR" sz="1000" dirty="0">
                  <a:solidFill>
                    <a:schemeClr val="tx1"/>
                  </a:solidFill>
                </a:rPr>
                <a:t>&gt;</a:t>
              </a:r>
              <a:r>
                <a:rPr lang="ko-KR" altLang="en-US" sz="1000" dirty="0">
                  <a:solidFill>
                    <a:schemeClr val="tx1"/>
                  </a:solidFill>
                </a:rPr>
                <a:t>의 자손</a:t>
              </a:r>
              <a:r>
                <a:rPr lang="en-US" altLang="ko-KR" sz="1000" dirty="0">
                  <a:solidFill>
                    <a:schemeClr val="tx1"/>
                  </a:solidFill>
                </a:rPr>
                <a:t> &lt;</a:t>
              </a:r>
              <a:r>
                <a:rPr lang="en-US" altLang="ko-KR" sz="1000" dirty="0" err="1">
                  <a:solidFill>
                    <a:schemeClr val="tx1"/>
                  </a:solidFill>
                </a:rPr>
                <a:t>th</a:t>
              </a:r>
              <a:r>
                <a:rPr lang="en-US" altLang="ko-KR" sz="1000" dirty="0">
                  <a:solidFill>
                    <a:schemeClr val="tx1"/>
                  </a:solidFill>
                </a:rPr>
                <a:t>&gt;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2" name="직선 연결선 31"/>
            <p:cNvCxnSpPr/>
            <p:nvPr/>
          </p:nvCxnSpPr>
          <p:spPr>
            <a:xfrm>
              <a:off x="3779912" y="2924944"/>
              <a:ext cx="206063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>
              <a:off x="3779912" y="3356992"/>
              <a:ext cx="206063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>
              <a:off x="3874262" y="2924944"/>
              <a:ext cx="0" cy="432048"/>
            </a:xfrm>
            <a:prstGeom prst="line">
              <a:avLst/>
            </a:prstGeom>
            <a:ln w="9525">
              <a:solidFill>
                <a:srgbClr val="C0000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/>
            <p:cNvSpPr txBox="1"/>
            <p:nvPr/>
          </p:nvSpPr>
          <p:spPr>
            <a:xfrm>
              <a:off x="3419872" y="2996952"/>
              <a:ext cx="4619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>
                  <a:solidFill>
                    <a:srgbClr val="C00000"/>
                  </a:solidFill>
                </a:rPr>
                <a:t>40px</a:t>
              </a:r>
              <a:endParaRPr lang="ko-KR" altLang="en-US" sz="1000" dirty="0">
                <a:solidFill>
                  <a:srgbClr val="C00000"/>
                </a:solidFill>
              </a:endParaRPr>
            </a:p>
          </p:txBody>
        </p:sp>
        <p:sp>
          <p:nvSpPr>
            <p:cNvPr id="37" name="자유형 36"/>
            <p:cNvSpPr/>
            <p:nvPr/>
          </p:nvSpPr>
          <p:spPr>
            <a:xfrm>
              <a:off x="2820638" y="4657201"/>
              <a:ext cx="726776" cy="45719"/>
            </a:xfrm>
            <a:custGeom>
              <a:avLst/>
              <a:gdLst>
                <a:gd name="connsiteX0" fmla="*/ 0 w 604299"/>
                <a:gd name="connsiteY0" fmla="*/ 63610 h 63610"/>
                <a:gd name="connsiteX1" fmla="*/ 604299 w 604299"/>
                <a:gd name="connsiteY1" fmla="*/ 0 h 63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04299" h="63610">
                  <a:moveTo>
                    <a:pt x="0" y="63610"/>
                  </a:moveTo>
                  <a:lnTo>
                    <a:pt x="604299" y="0"/>
                  </a:lnTo>
                </a:path>
              </a:pathLst>
            </a:custGeom>
            <a:noFill/>
            <a:ln w="9525">
              <a:solidFill>
                <a:srgbClr val="C00000"/>
              </a:solidFill>
              <a:prstDash val="dash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자유형 40"/>
            <p:cNvSpPr/>
            <p:nvPr/>
          </p:nvSpPr>
          <p:spPr>
            <a:xfrm flipV="1">
              <a:off x="2858040" y="5505637"/>
              <a:ext cx="689374" cy="83602"/>
            </a:xfrm>
            <a:custGeom>
              <a:avLst/>
              <a:gdLst>
                <a:gd name="connsiteX0" fmla="*/ 0 w 604299"/>
                <a:gd name="connsiteY0" fmla="*/ 63610 h 63610"/>
                <a:gd name="connsiteX1" fmla="*/ 604299 w 604299"/>
                <a:gd name="connsiteY1" fmla="*/ 0 h 63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04299" h="63610">
                  <a:moveTo>
                    <a:pt x="0" y="63610"/>
                  </a:moveTo>
                  <a:lnTo>
                    <a:pt x="604299" y="0"/>
                  </a:lnTo>
                </a:path>
              </a:pathLst>
            </a:custGeom>
            <a:noFill/>
            <a:ln w="9525">
              <a:solidFill>
                <a:srgbClr val="C00000"/>
              </a:solidFill>
              <a:prstDash val="dash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2" name="직선 연결선 41"/>
            <p:cNvCxnSpPr/>
            <p:nvPr/>
          </p:nvCxnSpPr>
          <p:spPr>
            <a:xfrm>
              <a:off x="3841142" y="4437112"/>
              <a:ext cx="206063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 42"/>
            <p:cNvCxnSpPr/>
            <p:nvPr/>
          </p:nvCxnSpPr>
          <p:spPr>
            <a:xfrm>
              <a:off x="3841142" y="4869160"/>
              <a:ext cx="206063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 47"/>
            <p:cNvCxnSpPr/>
            <p:nvPr/>
          </p:nvCxnSpPr>
          <p:spPr>
            <a:xfrm>
              <a:off x="3935492" y="4437112"/>
              <a:ext cx="0" cy="432048"/>
            </a:xfrm>
            <a:prstGeom prst="line">
              <a:avLst/>
            </a:prstGeom>
            <a:ln w="9525">
              <a:solidFill>
                <a:srgbClr val="C0000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/>
            <p:cNvSpPr txBox="1"/>
            <p:nvPr/>
          </p:nvSpPr>
          <p:spPr>
            <a:xfrm>
              <a:off x="3491880" y="4509120"/>
              <a:ext cx="4619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>
                  <a:solidFill>
                    <a:srgbClr val="C00000"/>
                  </a:solidFill>
                </a:rPr>
                <a:t>40px</a:t>
              </a:r>
              <a:endParaRPr lang="ko-KR" altLang="en-US" sz="1000" dirty="0">
                <a:solidFill>
                  <a:srgbClr val="C00000"/>
                </a:solidFill>
              </a:endParaRPr>
            </a:p>
          </p:txBody>
        </p:sp>
        <p:sp>
          <p:nvSpPr>
            <p:cNvPr id="8" name="자유형 7"/>
            <p:cNvSpPr/>
            <p:nvPr/>
          </p:nvSpPr>
          <p:spPr>
            <a:xfrm>
              <a:off x="2765473" y="2150317"/>
              <a:ext cx="732924" cy="952112"/>
            </a:xfrm>
            <a:custGeom>
              <a:avLst/>
              <a:gdLst>
                <a:gd name="connsiteX0" fmla="*/ 0 w 681717"/>
                <a:gd name="connsiteY0" fmla="*/ 0 h 951140"/>
                <a:gd name="connsiteX1" fmla="*/ 265339 w 681717"/>
                <a:gd name="connsiteY1" fmla="*/ 212272 h 951140"/>
                <a:gd name="connsiteX2" fmla="*/ 526596 w 681717"/>
                <a:gd name="connsiteY2" fmla="*/ 857250 h 951140"/>
                <a:gd name="connsiteX3" fmla="*/ 681717 w 681717"/>
                <a:gd name="connsiteY3" fmla="*/ 951140 h 951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1717" h="951140">
                  <a:moveTo>
                    <a:pt x="0" y="0"/>
                  </a:moveTo>
                  <a:cubicBezTo>
                    <a:pt x="88786" y="34698"/>
                    <a:pt x="177573" y="69397"/>
                    <a:pt x="265339" y="212272"/>
                  </a:cubicBezTo>
                  <a:cubicBezTo>
                    <a:pt x="353105" y="355147"/>
                    <a:pt x="457200" y="734105"/>
                    <a:pt x="526596" y="857250"/>
                  </a:cubicBezTo>
                  <a:cubicBezTo>
                    <a:pt x="595992" y="980395"/>
                    <a:pt x="649740" y="938213"/>
                    <a:pt x="681717" y="951140"/>
                  </a:cubicBezTo>
                </a:path>
              </a:pathLst>
            </a:custGeom>
            <a:noFill/>
            <a:ln w="9525">
              <a:solidFill>
                <a:srgbClr val="C00000"/>
              </a:solidFill>
              <a:prstDash val="dash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타원 49"/>
            <p:cNvSpPr/>
            <p:nvPr/>
          </p:nvSpPr>
          <p:spPr>
            <a:xfrm>
              <a:off x="1457284" y="4317185"/>
              <a:ext cx="794985" cy="204659"/>
            </a:xfrm>
            <a:prstGeom prst="ellipse">
              <a:avLst/>
            </a:prstGeom>
            <a:noFill/>
            <a:ln w="952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자유형 50"/>
            <p:cNvSpPr/>
            <p:nvPr/>
          </p:nvSpPr>
          <p:spPr>
            <a:xfrm>
              <a:off x="1841249" y="4080173"/>
              <a:ext cx="199775" cy="237012"/>
            </a:xfrm>
            <a:custGeom>
              <a:avLst/>
              <a:gdLst>
                <a:gd name="connsiteX0" fmla="*/ 0 w 55659"/>
                <a:gd name="connsiteY0" fmla="*/ 405516 h 405516"/>
                <a:gd name="connsiteX1" fmla="*/ 55659 w 55659"/>
                <a:gd name="connsiteY1" fmla="*/ 0 h 405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659" h="405516">
                  <a:moveTo>
                    <a:pt x="0" y="405516"/>
                  </a:moveTo>
                  <a:cubicBezTo>
                    <a:pt x="24516" y="238539"/>
                    <a:pt x="49033" y="71562"/>
                    <a:pt x="55659" y="0"/>
                  </a:cubicBezTo>
                </a:path>
              </a:pathLst>
            </a:custGeom>
            <a:noFill/>
            <a:ln w="9525">
              <a:solidFill>
                <a:srgbClr val="C00000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5802942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배치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배치</a:t>
            </a:r>
            <a:endParaRPr lang="en-US" altLang="ko-KR" dirty="0"/>
          </a:p>
          <a:p>
            <a:pPr lvl="1"/>
            <a:r>
              <a:rPr lang="en-US" altLang="ko-KR" dirty="0"/>
              <a:t>CSS3</a:t>
            </a:r>
            <a:r>
              <a:rPr lang="ko-KR" altLang="en-US" dirty="0"/>
              <a:t>로 </a:t>
            </a:r>
            <a:r>
              <a:rPr lang="en-US" altLang="ko-KR" dirty="0"/>
              <a:t>HTML </a:t>
            </a:r>
            <a:r>
              <a:rPr lang="ko-KR" altLang="en-US" dirty="0"/>
              <a:t>태그가 출력되는 위치 지정</a:t>
            </a:r>
            <a:endParaRPr lang="en-US" altLang="ko-KR" dirty="0"/>
          </a:p>
          <a:p>
            <a:pPr lvl="2"/>
            <a:r>
              <a:rPr lang="en-US" altLang="ko-KR" dirty="0"/>
              <a:t>HTML </a:t>
            </a:r>
            <a:r>
              <a:rPr lang="ko-KR" altLang="en-US" dirty="0"/>
              <a:t>태그는 웹 페이지에 작성된 순서와 달리 배치 가능</a:t>
            </a:r>
            <a:endParaRPr lang="en-US" altLang="ko-KR" dirty="0"/>
          </a:p>
          <a:p>
            <a:pPr lvl="1"/>
            <a:r>
              <a:rPr lang="ko-KR" altLang="en-US" dirty="0"/>
              <a:t>배치 기능의 </a:t>
            </a:r>
            <a:r>
              <a:rPr lang="en-US" altLang="ko-KR" dirty="0"/>
              <a:t>CSS3 </a:t>
            </a:r>
            <a:r>
              <a:rPr lang="ko-KR" altLang="en-US" dirty="0" err="1"/>
              <a:t>프로퍼티들</a:t>
            </a:r>
            <a:endParaRPr lang="ko-KR" altLang="en-US" dirty="0"/>
          </a:p>
          <a:p>
            <a:pPr lvl="2"/>
            <a:r>
              <a:rPr lang="en-US" altLang="ko-KR" dirty="0"/>
              <a:t>display</a:t>
            </a:r>
          </a:p>
          <a:p>
            <a:pPr lvl="2"/>
            <a:r>
              <a:rPr lang="en-US" altLang="ko-KR" dirty="0"/>
              <a:t>position</a:t>
            </a:r>
          </a:p>
          <a:p>
            <a:pPr lvl="2"/>
            <a:r>
              <a:rPr lang="en-US" altLang="ko-KR" dirty="0"/>
              <a:t>left, right, top, bottom</a:t>
            </a:r>
          </a:p>
          <a:p>
            <a:pPr lvl="2"/>
            <a:r>
              <a:rPr lang="en-US" altLang="ko-KR" dirty="0"/>
              <a:t>float</a:t>
            </a:r>
          </a:p>
          <a:p>
            <a:pPr lvl="2"/>
            <a:r>
              <a:rPr lang="en-US" altLang="ko-KR" dirty="0"/>
              <a:t>z-index</a:t>
            </a:r>
          </a:p>
          <a:p>
            <a:pPr lvl="2"/>
            <a:r>
              <a:rPr lang="en-US" altLang="ko-KR" dirty="0"/>
              <a:t>Visibility</a:t>
            </a:r>
          </a:p>
          <a:p>
            <a:pPr lvl="2"/>
            <a:r>
              <a:rPr lang="en-US" altLang="ko-KR" dirty="0"/>
              <a:t>overflow</a:t>
            </a:r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08146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ko-KR" altLang="en-US" dirty="0"/>
              <a:t>셀 여백 및 정렬</a:t>
            </a:r>
          </a:p>
        </p:txBody>
      </p:sp>
      <p:sp>
        <p:nvSpPr>
          <p:cNvPr id="12" name="내용 개체 틀 11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padding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여백</a:t>
            </a:r>
            <a:endParaRPr lang="en-US" altLang="ko-KR" dirty="0"/>
          </a:p>
          <a:p>
            <a:r>
              <a:rPr lang="en-US" altLang="ko-KR" dirty="0"/>
              <a:t>text-align :  </a:t>
            </a:r>
            <a:r>
              <a:rPr lang="ko-KR" altLang="en-US" dirty="0"/>
              <a:t>정렬</a:t>
            </a:r>
            <a:r>
              <a:rPr lang="en-US" altLang="ko-KR" dirty="0"/>
              <a:t>(eft, center, right)</a:t>
            </a:r>
          </a:p>
          <a:p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30</a:t>
            </a:fld>
            <a:endParaRPr lang="ko-KR" altLang="en-US"/>
          </a:p>
        </p:txBody>
      </p:sp>
      <p:grpSp>
        <p:nvGrpSpPr>
          <p:cNvPr id="10" name="그룹 9"/>
          <p:cNvGrpSpPr/>
          <p:nvPr/>
        </p:nvGrpSpPr>
        <p:grpSpPr>
          <a:xfrm>
            <a:off x="1115616" y="2492896"/>
            <a:ext cx="6196956" cy="2166999"/>
            <a:chOff x="1187624" y="1844824"/>
            <a:chExt cx="6196956" cy="2166999"/>
          </a:xfrm>
        </p:grpSpPr>
        <p:pic>
          <p:nvPicPr>
            <p:cNvPr id="4098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91880" y="1844824"/>
              <a:ext cx="3892700" cy="19768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모서리가 둥근 직사각형 4"/>
            <p:cNvSpPr/>
            <p:nvPr/>
          </p:nvSpPr>
          <p:spPr>
            <a:xfrm>
              <a:off x="1187624" y="2195541"/>
              <a:ext cx="1805914" cy="1384995"/>
            </a:xfrm>
            <a:prstGeom prst="roundRect">
              <a:avLst>
                <a:gd name="adj" fmla="val 1213"/>
              </a:avLst>
            </a:prstGeom>
            <a:noFill/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txBody>
            <a:bodyPr wrap="square" lIns="36000" rIns="36000">
              <a:spAutoFit/>
            </a:bodyPr>
            <a:lstStyle/>
            <a:p>
              <a:pPr defTabSz="180000"/>
              <a:r>
                <a:rPr lang="en-US" altLang="ko-KR" sz="1400" b="1" dirty="0"/>
                <a:t>td, </a:t>
              </a:r>
              <a:r>
                <a:rPr lang="en-US" altLang="ko-KR" sz="1400" b="1" dirty="0" err="1"/>
                <a:t>th</a:t>
              </a:r>
              <a:r>
                <a:rPr lang="en-US" altLang="ko-KR" sz="1400" b="1" dirty="0"/>
                <a:t> {</a:t>
              </a:r>
            </a:p>
            <a:p>
              <a:pPr defTabSz="180000"/>
              <a:r>
                <a:rPr lang="en-US" altLang="ko-KR" sz="1400" dirty="0"/>
                <a:t>	height : 20px; </a:t>
              </a:r>
            </a:p>
            <a:p>
              <a:pPr defTabSz="180000"/>
              <a:r>
                <a:rPr lang="en-US" altLang="ko-KR" sz="1400" dirty="0"/>
                <a:t>	width : 100px;</a:t>
              </a:r>
            </a:p>
            <a:p>
              <a:pPr defTabSz="180000"/>
              <a:r>
                <a:rPr lang="en-US" altLang="ko-KR" sz="1400" dirty="0"/>
                <a:t>	</a:t>
              </a:r>
              <a:r>
                <a:rPr lang="en-US" altLang="ko-KR" sz="1400" b="1" dirty="0"/>
                <a:t>padding : 10px;</a:t>
              </a:r>
            </a:p>
            <a:p>
              <a:pPr defTabSz="180000"/>
              <a:r>
                <a:rPr lang="en-US" altLang="ko-KR" sz="1400" dirty="0"/>
                <a:t>	</a:t>
              </a:r>
              <a:r>
                <a:rPr lang="en-US" altLang="ko-KR" sz="1400" b="1" dirty="0"/>
                <a:t>text-align : right;</a:t>
              </a:r>
            </a:p>
            <a:p>
              <a:pPr defTabSz="180000"/>
              <a:r>
                <a:rPr lang="en-US" altLang="ko-KR" sz="1400" dirty="0"/>
                <a:t>}</a:t>
              </a:r>
              <a:endParaRPr lang="en-US" altLang="ko-KR" sz="1400" dirty="0">
                <a:cs typeface="Arial" panose="020B0604020202020204" pitchFamily="34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499992" y="3765602"/>
              <a:ext cx="134524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/>
                <a:t>셀 모두 오른쪽 정렬</a:t>
              </a:r>
            </a:p>
          </p:txBody>
        </p:sp>
        <p:cxnSp>
          <p:nvCxnSpPr>
            <p:cNvPr id="11" name="직선 화살표 연결선 10"/>
            <p:cNvCxnSpPr/>
            <p:nvPr/>
          </p:nvCxnSpPr>
          <p:spPr>
            <a:xfrm flipV="1">
              <a:off x="4151379" y="2387702"/>
              <a:ext cx="0" cy="144016"/>
            </a:xfrm>
            <a:prstGeom prst="straightConnector1">
              <a:avLst/>
            </a:prstGeom>
            <a:ln>
              <a:solidFill>
                <a:schemeClr val="accent2">
                  <a:lumMod val="40000"/>
                  <a:lumOff val="6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화살표 연결선 13"/>
            <p:cNvCxnSpPr/>
            <p:nvPr/>
          </p:nvCxnSpPr>
          <p:spPr>
            <a:xfrm>
              <a:off x="4640971" y="2621178"/>
              <a:ext cx="151900" cy="0"/>
            </a:xfrm>
            <a:prstGeom prst="straightConnector1">
              <a:avLst/>
            </a:prstGeom>
            <a:ln>
              <a:solidFill>
                <a:schemeClr val="accent2">
                  <a:lumMod val="40000"/>
                  <a:lumOff val="6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화살표 연결선 15"/>
            <p:cNvCxnSpPr/>
            <p:nvPr/>
          </p:nvCxnSpPr>
          <p:spPr>
            <a:xfrm flipH="1">
              <a:off x="3563888" y="2621178"/>
              <a:ext cx="152400" cy="0"/>
            </a:xfrm>
            <a:prstGeom prst="straightConnector1">
              <a:avLst/>
            </a:prstGeom>
            <a:ln>
              <a:solidFill>
                <a:schemeClr val="accent2">
                  <a:lumMod val="40000"/>
                  <a:lumOff val="6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화살표 연결선 17"/>
            <p:cNvCxnSpPr/>
            <p:nvPr/>
          </p:nvCxnSpPr>
          <p:spPr>
            <a:xfrm>
              <a:off x="4151379" y="2679983"/>
              <a:ext cx="0" cy="135632"/>
            </a:xfrm>
            <a:prstGeom prst="straightConnector1">
              <a:avLst/>
            </a:prstGeom>
            <a:ln>
              <a:solidFill>
                <a:schemeClr val="accent2">
                  <a:lumMod val="40000"/>
                  <a:lumOff val="6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자유형 3"/>
            <p:cNvSpPr/>
            <p:nvPr/>
          </p:nvSpPr>
          <p:spPr>
            <a:xfrm>
              <a:off x="2771798" y="3251798"/>
              <a:ext cx="1836019" cy="743287"/>
            </a:xfrm>
            <a:custGeom>
              <a:avLst/>
              <a:gdLst>
                <a:gd name="connsiteX0" fmla="*/ 0 w 1981200"/>
                <a:gd name="connsiteY0" fmla="*/ 0 h 743287"/>
                <a:gd name="connsiteX1" fmla="*/ 352425 w 1981200"/>
                <a:gd name="connsiteY1" fmla="*/ 638175 h 743287"/>
                <a:gd name="connsiteX2" fmla="*/ 1704975 w 1981200"/>
                <a:gd name="connsiteY2" fmla="*/ 714375 h 743287"/>
                <a:gd name="connsiteX3" fmla="*/ 1981200 w 1981200"/>
                <a:gd name="connsiteY3" fmla="*/ 342900 h 743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81200" h="743287">
                  <a:moveTo>
                    <a:pt x="0" y="0"/>
                  </a:moveTo>
                  <a:cubicBezTo>
                    <a:pt x="34131" y="259556"/>
                    <a:pt x="68262" y="519112"/>
                    <a:pt x="352425" y="638175"/>
                  </a:cubicBezTo>
                  <a:cubicBezTo>
                    <a:pt x="636588" y="757238"/>
                    <a:pt x="1433513" y="763588"/>
                    <a:pt x="1704975" y="714375"/>
                  </a:cubicBezTo>
                  <a:cubicBezTo>
                    <a:pt x="1976438" y="665163"/>
                    <a:pt x="1978819" y="504031"/>
                    <a:pt x="1981200" y="342900"/>
                  </a:cubicBezTo>
                </a:path>
              </a:pathLst>
            </a:custGeom>
            <a:noFill/>
            <a:ln w="9525">
              <a:solidFill>
                <a:srgbClr val="C00000"/>
              </a:solidFill>
              <a:prstDash val="dash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3716288" y="2550768"/>
              <a:ext cx="924683" cy="129215"/>
            </a:xfrm>
            <a:prstGeom prst="rect">
              <a:avLst/>
            </a:prstGeom>
            <a:noFill/>
            <a:ln w="9525"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198300" y="2264591"/>
              <a:ext cx="88357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>
                  <a:solidFill>
                    <a:srgbClr val="C00000"/>
                  </a:solidFill>
                </a:rPr>
                <a:t>10</a:t>
              </a:r>
              <a:r>
                <a:rPr lang="ko-KR" altLang="en-US" sz="1000" dirty="0">
                  <a:solidFill>
                    <a:srgbClr val="C00000"/>
                  </a:solidFill>
                </a:rPr>
                <a:t>픽셀 </a:t>
              </a:r>
              <a:r>
                <a:rPr lang="ko-KR" altLang="en-US" sz="1000" dirty="0" err="1">
                  <a:solidFill>
                    <a:srgbClr val="C00000"/>
                  </a:solidFill>
                </a:rPr>
                <a:t>패딩</a:t>
              </a:r>
              <a:endParaRPr lang="ko-KR" altLang="en-US" sz="1000" dirty="0">
                <a:solidFill>
                  <a:srgbClr val="C00000"/>
                </a:solidFill>
              </a:endParaRPr>
            </a:p>
          </p:txBody>
        </p:sp>
        <p:sp>
          <p:nvSpPr>
            <p:cNvPr id="8" name="자유형 7"/>
            <p:cNvSpPr/>
            <p:nvPr/>
          </p:nvSpPr>
          <p:spPr>
            <a:xfrm>
              <a:off x="2822561" y="2602408"/>
              <a:ext cx="669471" cy="416378"/>
            </a:xfrm>
            <a:custGeom>
              <a:avLst/>
              <a:gdLst>
                <a:gd name="connsiteX0" fmla="*/ 0 w 669471"/>
                <a:gd name="connsiteY0" fmla="*/ 416378 h 416378"/>
                <a:gd name="connsiteX1" fmla="*/ 351064 w 669471"/>
                <a:gd name="connsiteY1" fmla="*/ 346982 h 416378"/>
                <a:gd name="connsiteX2" fmla="*/ 449036 w 669471"/>
                <a:gd name="connsiteY2" fmla="*/ 81643 h 416378"/>
                <a:gd name="connsiteX3" fmla="*/ 669471 w 669471"/>
                <a:gd name="connsiteY3" fmla="*/ 0 h 416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471" h="416378">
                  <a:moveTo>
                    <a:pt x="0" y="416378"/>
                  </a:moveTo>
                  <a:cubicBezTo>
                    <a:pt x="138112" y="409574"/>
                    <a:pt x="276225" y="402771"/>
                    <a:pt x="351064" y="346982"/>
                  </a:cubicBezTo>
                  <a:cubicBezTo>
                    <a:pt x="425903" y="291193"/>
                    <a:pt x="395968" y="139473"/>
                    <a:pt x="449036" y="81643"/>
                  </a:cubicBezTo>
                  <a:cubicBezTo>
                    <a:pt x="502104" y="23813"/>
                    <a:pt x="585787" y="11906"/>
                    <a:pt x="669471" y="0"/>
                  </a:cubicBezTo>
                </a:path>
              </a:pathLst>
            </a:custGeom>
            <a:noFill/>
            <a:ln w="9525">
              <a:solidFill>
                <a:srgbClr val="C00000"/>
              </a:solidFill>
              <a:prstDash val="dash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9261178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배경색과 테두리 효과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31</a:t>
            </a:fld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755576" y="1700808"/>
            <a:ext cx="7721514" cy="3539430"/>
            <a:chOff x="755576" y="1700808"/>
            <a:chExt cx="7721514" cy="3539430"/>
          </a:xfrm>
        </p:grpSpPr>
        <p:sp>
          <p:nvSpPr>
            <p:cNvPr id="6" name="모서리가 둥근 직사각형 5"/>
            <p:cNvSpPr/>
            <p:nvPr/>
          </p:nvSpPr>
          <p:spPr>
            <a:xfrm>
              <a:off x="755576" y="1700808"/>
              <a:ext cx="3500014" cy="3539430"/>
            </a:xfrm>
            <a:prstGeom prst="roundRect">
              <a:avLst>
                <a:gd name="adj" fmla="val 1213"/>
              </a:avLst>
            </a:prstGeom>
            <a:noFill/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txBody>
            <a:bodyPr wrap="square" lIns="36000" rIns="36000">
              <a:spAutoFit/>
            </a:bodyPr>
            <a:lstStyle/>
            <a:p>
              <a:pPr defTabSz="180000"/>
              <a:r>
                <a:rPr lang="en-US" altLang="ko-KR" sz="1400" dirty="0"/>
                <a:t>table { /* </a:t>
              </a:r>
              <a:r>
                <a:rPr lang="ko-KR" altLang="en-US" sz="1400" dirty="0"/>
                <a:t>이중 테두리 제거 *</a:t>
              </a:r>
              <a:r>
                <a:rPr lang="en-US" altLang="ko-KR" sz="1400" dirty="0"/>
                <a:t>/</a:t>
              </a:r>
            </a:p>
            <a:p>
              <a:pPr defTabSz="180000"/>
              <a:r>
                <a:rPr lang="en-US" altLang="ko-KR" sz="1400" dirty="0"/>
                <a:t>	border-collapse : collapse;</a:t>
              </a:r>
            </a:p>
            <a:p>
              <a:pPr defTabSz="180000"/>
              <a:r>
                <a:rPr lang="en-US" altLang="ko-KR" sz="1400" dirty="0"/>
                <a:t>}</a:t>
              </a:r>
            </a:p>
            <a:p>
              <a:pPr defTabSz="180000"/>
              <a:r>
                <a:rPr lang="en-US" altLang="ko-KR" sz="1400" dirty="0"/>
                <a:t>td,</a:t>
              </a:r>
              <a:r>
                <a:rPr lang="ko-KR" altLang="en-US" sz="1400" dirty="0"/>
                <a:t> </a:t>
              </a:r>
              <a:r>
                <a:rPr lang="en-US" altLang="ko-KR" sz="1400" dirty="0" err="1"/>
                <a:t>th</a:t>
              </a:r>
              <a:r>
                <a:rPr lang="ko-KR" altLang="en-US" sz="1400" dirty="0"/>
                <a:t> </a:t>
              </a:r>
              <a:r>
                <a:rPr lang="en-US" altLang="ko-KR" sz="1400" dirty="0"/>
                <a:t>{ /* </a:t>
              </a:r>
              <a:r>
                <a:rPr lang="ko-KR" altLang="en-US" sz="1400" dirty="0"/>
                <a:t>모든 셀에 적용 *</a:t>
              </a:r>
              <a:r>
                <a:rPr lang="en-US" altLang="ko-KR" sz="1400" dirty="0"/>
                <a:t>/</a:t>
              </a:r>
            </a:p>
            <a:p>
              <a:pPr defTabSz="180000"/>
              <a:r>
                <a:rPr lang="en-US" altLang="ko-KR" sz="1400" dirty="0"/>
                <a:t>	text-align : left;</a:t>
              </a:r>
            </a:p>
            <a:p>
              <a:pPr defTabSz="180000"/>
              <a:r>
                <a:rPr lang="en-US" altLang="ko-KR" sz="1400" dirty="0"/>
                <a:t>	padding : 10px;</a:t>
              </a:r>
            </a:p>
            <a:p>
              <a:pPr defTabSz="180000"/>
              <a:r>
                <a:rPr lang="en-US" altLang="ko-KR" sz="1400" dirty="0"/>
                <a:t>	height : 20px;</a:t>
              </a:r>
            </a:p>
            <a:p>
              <a:pPr defTabSz="180000"/>
              <a:r>
                <a:rPr lang="en-US" altLang="ko-KR" sz="1400" dirty="0"/>
                <a:t>	width : 100px;</a:t>
              </a:r>
            </a:p>
            <a:p>
              <a:pPr defTabSz="180000"/>
              <a:r>
                <a:rPr lang="en-US" altLang="ko-KR" sz="1400" dirty="0"/>
                <a:t>}</a:t>
              </a:r>
            </a:p>
            <a:p>
              <a:pPr defTabSz="180000"/>
              <a:r>
                <a:rPr lang="en-US" altLang="ko-KR" sz="1400" b="1" dirty="0" err="1"/>
                <a:t>thead</a:t>
              </a:r>
              <a:r>
                <a:rPr lang="en-US" altLang="ko-KR" sz="1400" b="1" dirty="0"/>
                <a:t> { </a:t>
              </a:r>
              <a:r>
                <a:rPr lang="en-US" altLang="ko-KR" sz="1400" dirty="0"/>
                <a:t>/* &lt;</a:t>
              </a:r>
              <a:r>
                <a:rPr lang="en-US" altLang="ko-KR" sz="1400" dirty="0" err="1"/>
                <a:t>thead</a:t>
              </a:r>
              <a:r>
                <a:rPr lang="en-US" altLang="ko-KR" sz="1400" dirty="0"/>
                <a:t>&gt;</a:t>
              </a:r>
              <a:r>
                <a:rPr lang="ko-KR" altLang="en-US" sz="1400" dirty="0"/>
                <a:t>의 모든 셀 적용 *</a:t>
              </a:r>
              <a:r>
                <a:rPr lang="en-US" altLang="ko-KR" sz="1400" dirty="0"/>
                <a:t>/</a:t>
              </a:r>
            </a:p>
            <a:p>
              <a:pPr defTabSz="180000"/>
              <a:r>
                <a:rPr lang="en-US" altLang="ko-KR" sz="1400" dirty="0"/>
                <a:t>	</a:t>
              </a:r>
              <a:r>
                <a:rPr lang="en-US" altLang="ko-KR" sz="1400" b="1" dirty="0"/>
                <a:t>background : </a:t>
              </a:r>
              <a:r>
                <a:rPr lang="en-US" altLang="ko-KR" sz="1400" b="1" dirty="0" err="1"/>
                <a:t>darkgray</a:t>
              </a:r>
              <a:r>
                <a:rPr lang="en-US" altLang="ko-KR" sz="1400" b="1" dirty="0"/>
                <a:t>;</a:t>
              </a:r>
            </a:p>
            <a:p>
              <a:pPr defTabSz="180000"/>
              <a:r>
                <a:rPr lang="en-US" altLang="ko-KR" sz="1400" b="1" dirty="0"/>
                <a:t>	color : yellow;</a:t>
              </a:r>
            </a:p>
            <a:p>
              <a:pPr defTabSz="180000"/>
              <a:r>
                <a:rPr lang="en-US" altLang="ko-KR" sz="1400" dirty="0"/>
                <a:t>}</a:t>
              </a:r>
            </a:p>
            <a:p>
              <a:pPr defTabSz="180000"/>
              <a:r>
                <a:rPr lang="en-US" altLang="ko-KR" sz="1400" b="1" dirty="0"/>
                <a:t>td,</a:t>
              </a:r>
              <a:r>
                <a:rPr lang="ko-KR" altLang="en-US" sz="1400" b="1" dirty="0"/>
                <a:t> </a:t>
              </a:r>
              <a:r>
                <a:rPr lang="en-US" altLang="ko-KR" sz="1400" b="1" dirty="0" err="1"/>
                <a:t>tfoot</a:t>
              </a:r>
              <a:r>
                <a:rPr lang="en-US" altLang="ko-KR" sz="1400" b="1" dirty="0"/>
                <a:t> </a:t>
              </a:r>
              <a:r>
                <a:rPr lang="en-US" altLang="ko-KR" sz="1400" b="1" dirty="0" err="1"/>
                <a:t>th</a:t>
              </a:r>
              <a:r>
                <a:rPr lang="ko-KR" altLang="en-US" sz="1400" b="1" dirty="0"/>
                <a:t> </a:t>
              </a:r>
              <a:r>
                <a:rPr lang="en-US" altLang="ko-KR" sz="1400" b="1" dirty="0"/>
                <a:t>{ </a:t>
              </a:r>
              <a:r>
                <a:rPr lang="en-US" altLang="ko-KR" sz="1400" dirty="0"/>
                <a:t>/* </a:t>
              </a:r>
              <a:r>
                <a:rPr lang="ko-KR" altLang="en-US" sz="1400" dirty="0"/>
                <a:t>아래쪽 테두리만 회색 *</a:t>
              </a:r>
              <a:r>
                <a:rPr lang="en-US" altLang="ko-KR" sz="1400" dirty="0"/>
                <a:t>/</a:t>
              </a:r>
            </a:p>
            <a:p>
              <a:pPr defTabSz="180000"/>
              <a:r>
                <a:rPr lang="en-US" altLang="ko-KR" sz="1400" dirty="0"/>
                <a:t>	</a:t>
              </a:r>
              <a:r>
                <a:rPr lang="en-US" altLang="ko-KR" sz="1400" b="1" dirty="0"/>
                <a:t>border-bottom : 1px solid gray</a:t>
              </a:r>
            </a:p>
            <a:p>
              <a:pPr defTabSz="180000"/>
              <a:r>
                <a:rPr lang="en-US" altLang="ko-KR" sz="1400" dirty="0"/>
                <a:t>}</a:t>
              </a:r>
            </a:p>
          </p:txBody>
        </p:sp>
        <p:pic>
          <p:nvPicPr>
            <p:cNvPr id="5122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1999" y="3140968"/>
              <a:ext cx="3905091" cy="18722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오른쪽 중괄호 7"/>
            <p:cNvSpPr/>
            <p:nvPr/>
          </p:nvSpPr>
          <p:spPr>
            <a:xfrm>
              <a:off x="3044011" y="3996146"/>
              <a:ext cx="216024" cy="288032"/>
            </a:xfrm>
            <a:prstGeom prst="rightBrace">
              <a:avLst>
                <a:gd name="adj1" fmla="val 25000"/>
                <a:gd name="adj2" fmla="val 50000"/>
              </a:avLst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자유형 8"/>
            <p:cNvSpPr/>
            <p:nvPr/>
          </p:nvSpPr>
          <p:spPr>
            <a:xfrm>
              <a:off x="3260035" y="3356992"/>
              <a:ext cx="1478942" cy="792088"/>
            </a:xfrm>
            <a:custGeom>
              <a:avLst/>
              <a:gdLst>
                <a:gd name="connsiteX0" fmla="*/ 0 w 1478942"/>
                <a:gd name="connsiteY0" fmla="*/ 731520 h 742507"/>
                <a:gd name="connsiteX1" fmla="*/ 691763 w 1478942"/>
                <a:gd name="connsiteY1" fmla="*/ 659958 h 742507"/>
                <a:gd name="connsiteX2" fmla="*/ 1057523 w 1478942"/>
                <a:gd name="connsiteY2" fmla="*/ 119269 h 742507"/>
                <a:gd name="connsiteX3" fmla="*/ 1478942 w 1478942"/>
                <a:gd name="connsiteY3" fmla="*/ 0 h 742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78942" h="742507">
                  <a:moveTo>
                    <a:pt x="0" y="731520"/>
                  </a:moveTo>
                  <a:cubicBezTo>
                    <a:pt x="257754" y="746760"/>
                    <a:pt x="515509" y="762000"/>
                    <a:pt x="691763" y="659958"/>
                  </a:cubicBezTo>
                  <a:cubicBezTo>
                    <a:pt x="868017" y="557916"/>
                    <a:pt x="926327" y="229262"/>
                    <a:pt x="1057523" y="119269"/>
                  </a:cubicBezTo>
                  <a:cubicBezTo>
                    <a:pt x="1188719" y="9276"/>
                    <a:pt x="1415332" y="31805"/>
                    <a:pt x="1478942" y="0"/>
                  </a:cubicBezTo>
                </a:path>
              </a:pathLst>
            </a:custGeom>
            <a:noFill/>
            <a:ln w="9525">
              <a:solidFill>
                <a:srgbClr val="C00000"/>
              </a:solidFill>
              <a:prstDash val="dash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" name="그룹 3"/>
            <p:cNvGrpSpPr/>
            <p:nvPr/>
          </p:nvGrpSpPr>
          <p:grpSpPr>
            <a:xfrm>
              <a:off x="3707902" y="4077072"/>
              <a:ext cx="888161" cy="847854"/>
              <a:chOff x="3729162" y="3986771"/>
              <a:chExt cx="842839" cy="763282"/>
            </a:xfrm>
          </p:grpSpPr>
          <p:sp>
            <p:nvSpPr>
              <p:cNvPr id="10" name="자유형 9"/>
              <p:cNvSpPr/>
              <p:nvPr/>
            </p:nvSpPr>
            <p:spPr>
              <a:xfrm>
                <a:off x="3729162" y="4686442"/>
                <a:ext cx="842839" cy="63611"/>
              </a:xfrm>
              <a:custGeom>
                <a:avLst/>
                <a:gdLst>
                  <a:gd name="connsiteX0" fmla="*/ 0 w 874643"/>
                  <a:gd name="connsiteY0" fmla="*/ 0 h 63611"/>
                  <a:gd name="connsiteX1" fmla="*/ 874643 w 874643"/>
                  <a:gd name="connsiteY1" fmla="*/ 63611 h 63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74643" h="63611">
                    <a:moveTo>
                      <a:pt x="0" y="0"/>
                    </a:moveTo>
                    <a:cubicBezTo>
                      <a:pt x="368410" y="30480"/>
                      <a:pt x="736821" y="60961"/>
                      <a:pt x="874643" y="63611"/>
                    </a:cubicBezTo>
                  </a:path>
                </a:pathLst>
              </a:custGeom>
              <a:noFill/>
              <a:ln w="9525">
                <a:solidFill>
                  <a:srgbClr val="C00000"/>
                </a:solidFill>
                <a:prstDash val="dash"/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자유형 12"/>
              <p:cNvSpPr/>
              <p:nvPr/>
            </p:nvSpPr>
            <p:spPr>
              <a:xfrm>
                <a:off x="4055165" y="4365104"/>
                <a:ext cx="516835" cy="351011"/>
              </a:xfrm>
              <a:custGeom>
                <a:avLst/>
                <a:gdLst>
                  <a:gd name="connsiteX0" fmla="*/ 0 w 556592"/>
                  <a:gd name="connsiteY0" fmla="*/ 286247 h 292066"/>
                  <a:gd name="connsiteX1" fmla="*/ 254442 w 556592"/>
                  <a:gd name="connsiteY1" fmla="*/ 262393 h 292066"/>
                  <a:gd name="connsiteX2" fmla="*/ 389614 w 556592"/>
                  <a:gd name="connsiteY2" fmla="*/ 55659 h 292066"/>
                  <a:gd name="connsiteX3" fmla="*/ 556592 w 556592"/>
                  <a:gd name="connsiteY3" fmla="*/ 0 h 2920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56592" h="292066">
                    <a:moveTo>
                      <a:pt x="0" y="286247"/>
                    </a:moveTo>
                    <a:cubicBezTo>
                      <a:pt x="94753" y="293535"/>
                      <a:pt x="189506" y="300824"/>
                      <a:pt x="254442" y="262393"/>
                    </a:cubicBezTo>
                    <a:cubicBezTo>
                      <a:pt x="319378" y="223962"/>
                      <a:pt x="339256" y="99391"/>
                      <a:pt x="389614" y="55659"/>
                    </a:cubicBezTo>
                    <a:cubicBezTo>
                      <a:pt x="439972" y="11927"/>
                      <a:pt x="528762" y="13252"/>
                      <a:pt x="556592" y="0"/>
                    </a:cubicBezTo>
                  </a:path>
                </a:pathLst>
              </a:custGeom>
              <a:noFill/>
              <a:ln w="9525">
                <a:solidFill>
                  <a:srgbClr val="C00000"/>
                </a:solidFill>
                <a:prstDash val="dash"/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자유형 13"/>
              <p:cNvSpPr/>
              <p:nvPr/>
            </p:nvSpPr>
            <p:spPr>
              <a:xfrm>
                <a:off x="3864335" y="3986771"/>
                <a:ext cx="707666" cy="724117"/>
              </a:xfrm>
              <a:custGeom>
                <a:avLst/>
                <a:gdLst>
                  <a:gd name="connsiteX0" fmla="*/ 0 w 811033"/>
                  <a:gd name="connsiteY0" fmla="*/ 795436 h 803980"/>
                  <a:gd name="connsiteX1" fmla="*/ 310101 w 811033"/>
                  <a:gd name="connsiteY1" fmla="*/ 779533 h 803980"/>
                  <a:gd name="connsiteX2" fmla="*/ 469127 w 811033"/>
                  <a:gd name="connsiteY2" fmla="*/ 588702 h 803980"/>
                  <a:gd name="connsiteX3" fmla="*/ 620202 w 811033"/>
                  <a:gd name="connsiteY3" fmla="*/ 95721 h 803980"/>
                  <a:gd name="connsiteX4" fmla="*/ 811033 w 811033"/>
                  <a:gd name="connsiteY4" fmla="*/ 305 h 8039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11033" h="803980">
                    <a:moveTo>
                      <a:pt x="0" y="795436"/>
                    </a:moveTo>
                    <a:cubicBezTo>
                      <a:pt x="115956" y="804712"/>
                      <a:pt x="231913" y="813989"/>
                      <a:pt x="310101" y="779533"/>
                    </a:cubicBezTo>
                    <a:cubicBezTo>
                      <a:pt x="388289" y="745077"/>
                      <a:pt x="417444" y="702671"/>
                      <a:pt x="469127" y="588702"/>
                    </a:cubicBezTo>
                    <a:cubicBezTo>
                      <a:pt x="520811" y="474733"/>
                      <a:pt x="563218" y="193787"/>
                      <a:pt x="620202" y="95721"/>
                    </a:cubicBezTo>
                    <a:cubicBezTo>
                      <a:pt x="677186" y="-2345"/>
                      <a:pt x="744109" y="-1020"/>
                      <a:pt x="811033" y="305"/>
                    </a:cubicBezTo>
                  </a:path>
                </a:pathLst>
              </a:custGeom>
              <a:noFill/>
              <a:ln w="9525">
                <a:solidFill>
                  <a:srgbClr val="C00000"/>
                </a:solidFill>
                <a:prstDash val="dash"/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192050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ko-KR" altLang="en-US" dirty="0"/>
              <a:t>줄무늬 만들기</a:t>
            </a:r>
          </a:p>
        </p:txBody>
      </p:sp>
      <p:sp>
        <p:nvSpPr>
          <p:cNvPr id="10" name="내용 개체 틀 9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짝수 번째 행</a:t>
            </a:r>
            <a:r>
              <a:rPr lang="en-US" altLang="ko-KR" dirty="0"/>
              <a:t>(&lt;</a:t>
            </a:r>
            <a:r>
              <a:rPr lang="en-US" altLang="ko-KR" dirty="0" err="1"/>
              <a:t>tr</a:t>
            </a:r>
            <a:r>
              <a:rPr lang="en-US" altLang="ko-KR" dirty="0"/>
              <a:t>&gt;)</a:t>
            </a:r>
            <a:r>
              <a:rPr lang="ko-KR" altLang="en-US" dirty="0"/>
              <a:t>의 배경색을 </a:t>
            </a:r>
            <a:r>
              <a:rPr lang="en-US" altLang="ko-KR" dirty="0" err="1"/>
              <a:t>aliceblue</a:t>
            </a:r>
            <a:r>
              <a:rPr lang="en-US" altLang="ko-KR" dirty="0"/>
              <a:t> </a:t>
            </a:r>
            <a:r>
              <a:rPr lang="ko-KR" altLang="en-US" dirty="0"/>
              <a:t>색으로 지정</a:t>
            </a:r>
          </a:p>
          <a:p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32</a:t>
            </a:fld>
            <a:endParaRPr lang="ko-KR" altLang="en-US"/>
          </a:p>
        </p:txBody>
      </p:sp>
      <p:grpSp>
        <p:nvGrpSpPr>
          <p:cNvPr id="4" name="그룹 3"/>
          <p:cNvGrpSpPr/>
          <p:nvPr/>
        </p:nvGrpSpPr>
        <p:grpSpPr>
          <a:xfrm>
            <a:off x="541617" y="2348880"/>
            <a:ext cx="8113775" cy="2162040"/>
            <a:chOff x="395537" y="2203064"/>
            <a:chExt cx="8113775" cy="2162040"/>
          </a:xfrm>
        </p:grpSpPr>
        <p:sp>
          <p:nvSpPr>
            <p:cNvPr id="5" name="모서리가 둥근 직사각형 4"/>
            <p:cNvSpPr/>
            <p:nvPr/>
          </p:nvSpPr>
          <p:spPr>
            <a:xfrm>
              <a:off x="539552" y="2420888"/>
              <a:ext cx="4176464" cy="1600438"/>
            </a:xfrm>
            <a:prstGeom prst="roundRect">
              <a:avLst>
                <a:gd name="adj" fmla="val 1213"/>
              </a:avLst>
            </a:prstGeom>
            <a:noFill/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txBody>
            <a:bodyPr wrap="square" lIns="36000" rIns="36000">
              <a:spAutoFit/>
            </a:bodyPr>
            <a:lstStyle/>
            <a:p>
              <a:pPr defTabSz="180000"/>
              <a:r>
                <a:rPr lang="en-US" altLang="ko-KR" sz="1400" dirty="0" err="1"/>
                <a:t>thead</a:t>
              </a:r>
              <a:r>
                <a:rPr lang="en-US" altLang="ko-KR" sz="1400" dirty="0"/>
                <a:t>, </a:t>
              </a:r>
              <a:r>
                <a:rPr lang="en-US" altLang="ko-KR" sz="1400" dirty="0" err="1"/>
                <a:t>tfoot</a:t>
              </a:r>
              <a:r>
                <a:rPr lang="en-US" altLang="ko-KR" sz="1400" dirty="0"/>
                <a:t> {</a:t>
              </a:r>
            </a:p>
            <a:p>
              <a:pPr defTabSz="180000"/>
              <a:r>
                <a:rPr lang="en-US" altLang="ko-KR" sz="1400" dirty="0"/>
                <a:t>	background : </a:t>
              </a:r>
              <a:r>
                <a:rPr lang="en-US" altLang="ko-KR" sz="1400" dirty="0" err="1"/>
                <a:t>darkgray</a:t>
              </a:r>
              <a:r>
                <a:rPr lang="en-US" altLang="ko-KR" sz="1400" dirty="0"/>
                <a:t>;</a:t>
              </a:r>
            </a:p>
            <a:p>
              <a:pPr defTabSz="180000"/>
              <a:r>
                <a:rPr lang="en-US" altLang="ko-KR" sz="1400" dirty="0"/>
                <a:t>	color : yellow;</a:t>
              </a:r>
            </a:p>
            <a:p>
              <a:pPr defTabSz="180000"/>
              <a:r>
                <a:rPr lang="en-US" altLang="ko-KR" sz="1400" dirty="0"/>
                <a:t>}</a:t>
              </a:r>
            </a:p>
            <a:p>
              <a:pPr defTabSz="180000"/>
              <a:r>
                <a:rPr lang="en-US" altLang="ko-KR" sz="1400" b="1" dirty="0" err="1"/>
                <a:t>tbody</a:t>
              </a:r>
              <a:r>
                <a:rPr lang="en-US" altLang="ko-KR" sz="1400" b="1" dirty="0"/>
                <a:t> </a:t>
              </a:r>
              <a:r>
                <a:rPr lang="en-US" altLang="ko-KR" sz="1400" b="1" dirty="0" err="1"/>
                <a:t>tr:nth-child</a:t>
              </a:r>
              <a:r>
                <a:rPr lang="en-US" altLang="ko-KR" sz="1400" b="1" dirty="0"/>
                <a:t>(even) { </a:t>
              </a:r>
              <a:r>
                <a:rPr lang="en-US" altLang="ko-KR" sz="1400" dirty="0"/>
                <a:t>/* </a:t>
              </a:r>
              <a:r>
                <a:rPr lang="ko-KR" altLang="en-US" sz="1400" dirty="0"/>
                <a:t>짝수 </a:t>
              </a:r>
              <a:r>
                <a:rPr lang="en-US" altLang="ko-KR" sz="1400" dirty="0"/>
                <a:t>&lt;</a:t>
              </a:r>
              <a:r>
                <a:rPr lang="en-US" altLang="ko-KR" sz="1400" dirty="0" err="1"/>
                <a:t>tr</a:t>
              </a:r>
              <a:r>
                <a:rPr lang="en-US" altLang="ko-KR" sz="1400" dirty="0"/>
                <a:t>&gt;</a:t>
              </a:r>
              <a:r>
                <a:rPr lang="ko-KR" altLang="en-US" sz="1400" dirty="0"/>
                <a:t>에 적용*</a:t>
              </a:r>
              <a:r>
                <a:rPr lang="en-US" altLang="ko-KR" sz="1400" dirty="0"/>
                <a:t>/</a:t>
              </a:r>
            </a:p>
            <a:p>
              <a:pPr defTabSz="180000"/>
              <a:r>
                <a:rPr lang="en-US" altLang="ko-KR" sz="1400" dirty="0"/>
                <a:t>	background : </a:t>
              </a:r>
              <a:r>
                <a:rPr lang="en-US" altLang="ko-KR" sz="1400" dirty="0" err="1"/>
                <a:t>aliceblue</a:t>
              </a:r>
              <a:r>
                <a:rPr lang="en-US" altLang="ko-KR" sz="1400" dirty="0"/>
                <a:t>;</a:t>
              </a:r>
            </a:p>
            <a:p>
              <a:pPr defTabSz="180000"/>
              <a:r>
                <a:rPr lang="en-US" altLang="ko-KR" sz="1400" dirty="0"/>
                <a:t>}</a:t>
              </a:r>
            </a:p>
          </p:txBody>
        </p:sp>
        <p:pic>
          <p:nvPicPr>
            <p:cNvPr id="614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81614" y="2203064"/>
              <a:ext cx="3527698" cy="20452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자유형 5"/>
            <p:cNvSpPr/>
            <p:nvPr/>
          </p:nvSpPr>
          <p:spPr>
            <a:xfrm>
              <a:off x="2339752" y="2939719"/>
              <a:ext cx="2545067" cy="417273"/>
            </a:xfrm>
            <a:custGeom>
              <a:avLst/>
              <a:gdLst>
                <a:gd name="connsiteX0" fmla="*/ 0 w 2210463"/>
                <a:gd name="connsiteY0" fmla="*/ 357809 h 357809"/>
                <a:gd name="connsiteX1" fmla="*/ 405516 w 2210463"/>
                <a:gd name="connsiteY1" fmla="*/ 87465 h 357809"/>
                <a:gd name="connsiteX2" fmla="*/ 2210463 w 2210463"/>
                <a:gd name="connsiteY2" fmla="*/ 0 h 357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10463" h="357809">
                  <a:moveTo>
                    <a:pt x="0" y="357809"/>
                  </a:moveTo>
                  <a:cubicBezTo>
                    <a:pt x="18553" y="252454"/>
                    <a:pt x="37106" y="147100"/>
                    <a:pt x="405516" y="87465"/>
                  </a:cubicBezTo>
                  <a:cubicBezTo>
                    <a:pt x="773926" y="27830"/>
                    <a:pt x="1783743" y="26504"/>
                    <a:pt x="2210463" y="0"/>
                  </a:cubicBezTo>
                </a:path>
              </a:pathLst>
            </a:custGeom>
            <a:noFill/>
            <a:ln w="9525">
              <a:solidFill>
                <a:srgbClr val="C00000"/>
              </a:solidFill>
              <a:prstDash val="dash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왼쪽 중괄호 7"/>
            <p:cNvSpPr/>
            <p:nvPr/>
          </p:nvSpPr>
          <p:spPr>
            <a:xfrm>
              <a:off x="4788024" y="2579680"/>
              <a:ext cx="193590" cy="1296144"/>
            </a:xfrm>
            <a:prstGeom prst="leftBrace">
              <a:avLst>
                <a:gd name="adj1" fmla="val 30417"/>
                <a:gd name="adj2" fmla="val 50000"/>
              </a:avLst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모서리가 둥근 사각형 설명선 8"/>
            <p:cNvSpPr/>
            <p:nvPr/>
          </p:nvSpPr>
          <p:spPr>
            <a:xfrm>
              <a:off x="683568" y="4077072"/>
              <a:ext cx="1584176" cy="288032"/>
            </a:xfrm>
            <a:prstGeom prst="wedgeRoundRectCallout">
              <a:avLst>
                <a:gd name="adj1" fmla="val -49756"/>
                <a:gd name="adj2" fmla="val 6093"/>
                <a:gd name="adj3" fmla="val 16667"/>
              </a:avLst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</a:rPr>
                <a:t>&lt;</a:t>
              </a:r>
              <a:r>
                <a:rPr lang="en-US" altLang="ko-KR" sz="1000" dirty="0" err="1">
                  <a:solidFill>
                    <a:schemeClr val="tx1"/>
                  </a:solidFill>
                </a:rPr>
                <a:t>tbody</a:t>
              </a:r>
              <a:r>
                <a:rPr lang="en-US" altLang="ko-KR" sz="1000" dirty="0">
                  <a:solidFill>
                    <a:schemeClr val="tx1"/>
                  </a:solidFill>
                </a:rPr>
                <a:t>&gt;</a:t>
              </a:r>
              <a:r>
                <a:rPr lang="ko-KR" altLang="en-US" sz="1000" dirty="0">
                  <a:solidFill>
                    <a:schemeClr val="tx1"/>
                  </a:solidFill>
                </a:rPr>
                <a:t>의 자손 </a:t>
              </a:r>
              <a:r>
                <a:rPr lang="en-US" altLang="ko-KR" sz="1000" dirty="0">
                  <a:solidFill>
                    <a:schemeClr val="tx1"/>
                  </a:solidFill>
                </a:rPr>
                <a:t>&lt;</a:t>
              </a:r>
              <a:r>
                <a:rPr lang="en-US" altLang="ko-KR" sz="1000" dirty="0" err="1">
                  <a:solidFill>
                    <a:schemeClr val="tx1"/>
                  </a:solidFill>
                </a:rPr>
                <a:t>tr</a:t>
              </a:r>
              <a:r>
                <a:rPr lang="en-US" altLang="ko-KR" sz="1000" dirty="0">
                  <a:solidFill>
                    <a:schemeClr val="tx1"/>
                  </a:solidFill>
                </a:rPr>
                <a:t>&gt;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1" name="자유형 10"/>
            <p:cNvSpPr/>
            <p:nvPr/>
          </p:nvSpPr>
          <p:spPr>
            <a:xfrm>
              <a:off x="395537" y="3421994"/>
              <a:ext cx="432048" cy="826312"/>
            </a:xfrm>
            <a:custGeom>
              <a:avLst/>
              <a:gdLst>
                <a:gd name="connsiteX0" fmla="*/ 152567 w 438814"/>
                <a:gd name="connsiteY0" fmla="*/ 0 h 646762"/>
                <a:gd name="connsiteX1" fmla="*/ 17395 w 438814"/>
                <a:gd name="connsiteY1" fmla="*/ 135173 h 646762"/>
                <a:gd name="connsiteX2" fmla="*/ 25347 w 438814"/>
                <a:gd name="connsiteY2" fmla="*/ 500933 h 646762"/>
                <a:gd name="connsiteX3" fmla="*/ 232080 w 438814"/>
                <a:gd name="connsiteY3" fmla="*/ 636105 h 646762"/>
                <a:gd name="connsiteX4" fmla="*/ 438814 w 438814"/>
                <a:gd name="connsiteY4" fmla="*/ 628153 h 646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8814" h="646762">
                  <a:moveTo>
                    <a:pt x="152567" y="0"/>
                  </a:moveTo>
                  <a:cubicBezTo>
                    <a:pt x="95582" y="25842"/>
                    <a:pt x="38598" y="51684"/>
                    <a:pt x="17395" y="135173"/>
                  </a:cubicBezTo>
                  <a:cubicBezTo>
                    <a:pt x="-3808" y="218662"/>
                    <a:pt x="-10434" y="417444"/>
                    <a:pt x="25347" y="500933"/>
                  </a:cubicBezTo>
                  <a:cubicBezTo>
                    <a:pt x="61128" y="584422"/>
                    <a:pt x="163169" y="614902"/>
                    <a:pt x="232080" y="636105"/>
                  </a:cubicBezTo>
                  <a:cubicBezTo>
                    <a:pt x="300991" y="657308"/>
                    <a:pt x="369902" y="642730"/>
                    <a:pt x="438814" y="628153"/>
                  </a:cubicBezTo>
                </a:path>
              </a:pathLst>
            </a:custGeom>
            <a:noFill/>
            <a:ln w="9525">
              <a:solidFill>
                <a:srgbClr val="C00000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5567581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4586536" y="1343233"/>
            <a:ext cx="4176464" cy="2031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050" dirty="0"/>
              <a:t>	&lt;</a:t>
            </a:r>
            <a:r>
              <a:rPr lang="en-US" altLang="ko-KR" sz="1050" dirty="0" err="1"/>
              <a:t>tfoot</a:t>
            </a:r>
            <a:r>
              <a:rPr lang="en-US" altLang="ko-KR" sz="1050" dirty="0"/>
              <a:t>&gt;</a:t>
            </a:r>
          </a:p>
          <a:p>
            <a:pPr defTabSz="180000"/>
            <a:r>
              <a:rPr lang="en-US" altLang="ko-KR" sz="1050" dirty="0"/>
              <a:t>		&lt;</a:t>
            </a:r>
            <a:r>
              <a:rPr lang="en-US" altLang="ko-KR" sz="1050" dirty="0" err="1"/>
              <a:t>tr</a:t>
            </a:r>
            <a:r>
              <a:rPr lang="en-US" altLang="ko-KR" sz="1050" dirty="0"/>
              <a:t>&gt;&lt;</a:t>
            </a:r>
            <a:r>
              <a:rPr lang="en-US" altLang="ko-KR" sz="1050" dirty="0" err="1"/>
              <a:t>th</a:t>
            </a:r>
            <a:r>
              <a:rPr lang="en-US" altLang="ko-KR" sz="1050" dirty="0"/>
              <a:t>&gt;</a:t>
            </a:r>
            <a:r>
              <a:rPr lang="ko-KR" altLang="en-US" sz="1050" dirty="0"/>
              <a:t>합</a:t>
            </a:r>
            <a:r>
              <a:rPr lang="en-US" altLang="ko-KR" sz="1050" dirty="0"/>
              <a:t>&lt;/</a:t>
            </a:r>
            <a:r>
              <a:rPr lang="en-US" altLang="ko-KR" sz="1050" dirty="0" err="1"/>
              <a:t>th</a:t>
            </a:r>
            <a:r>
              <a:rPr lang="en-US" altLang="ko-KR" sz="1050" dirty="0"/>
              <a:t>&gt;&lt;</a:t>
            </a:r>
            <a:r>
              <a:rPr lang="en-US" altLang="ko-KR" sz="1050" dirty="0" err="1"/>
              <a:t>th</a:t>
            </a:r>
            <a:r>
              <a:rPr lang="en-US" altLang="ko-KR" sz="1050" dirty="0"/>
              <a:t>&gt;310&lt;/</a:t>
            </a:r>
            <a:r>
              <a:rPr lang="en-US" altLang="ko-KR" sz="1050" dirty="0" err="1"/>
              <a:t>th</a:t>
            </a:r>
            <a:r>
              <a:rPr lang="en-US" altLang="ko-KR" sz="1050" dirty="0"/>
              <a:t>&gt;&lt;</a:t>
            </a:r>
            <a:r>
              <a:rPr lang="en-US" altLang="ko-KR" sz="1050" dirty="0" err="1"/>
              <a:t>th</a:t>
            </a:r>
            <a:r>
              <a:rPr lang="en-US" altLang="ko-KR" sz="1050" dirty="0"/>
              <a:t>&gt;249&lt;/</a:t>
            </a:r>
            <a:r>
              <a:rPr lang="en-US" altLang="ko-KR" sz="1050" dirty="0" err="1"/>
              <a:t>th</a:t>
            </a:r>
            <a:r>
              <a:rPr lang="en-US" altLang="ko-KR" sz="1050" dirty="0"/>
              <a:t>&gt;&lt;/</a:t>
            </a:r>
            <a:r>
              <a:rPr lang="en-US" altLang="ko-KR" sz="1050" dirty="0" err="1"/>
              <a:t>tr</a:t>
            </a:r>
            <a:r>
              <a:rPr lang="en-US" altLang="ko-KR" sz="1050" dirty="0"/>
              <a:t>&gt;</a:t>
            </a:r>
          </a:p>
          <a:p>
            <a:pPr defTabSz="180000"/>
            <a:r>
              <a:rPr lang="en-US" altLang="ko-KR" sz="1050" dirty="0"/>
              <a:t>	&lt;/</a:t>
            </a:r>
            <a:r>
              <a:rPr lang="en-US" altLang="ko-KR" sz="1050" dirty="0" err="1"/>
              <a:t>tfoot</a:t>
            </a:r>
            <a:r>
              <a:rPr lang="en-US" altLang="ko-KR" sz="1050" dirty="0"/>
              <a:t>&gt;</a:t>
            </a:r>
          </a:p>
          <a:p>
            <a:pPr defTabSz="180000"/>
            <a:r>
              <a:rPr lang="en-US" altLang="ko-KR" sz="1050" dirty="0"/>
              <a:t>	&lt;</a:t>
            </a:r>
            <a:r>
              <a:rPr lang="en-US" altLang="ko-KR" sz="1050" dirty="0" err="1"/>
              <a:t>tbody</a:t>
            </a:r>
            <a:r>
              <a:rPr lang="en-US" altLang="ko-KR" sz="1050" dirty="0"/>
              <a:t>&gt;</a:t>
            </a:r>
          </a:p>
          <a:p>
            <a:pPr defTabSz="180000"/>
            <a:r>
              <a:rPr lang="en-US" altLang="ko-KR" sz="1050" dirty="0"/>
              <a:t>		&lt;</a:t>
            </a:r>
            <a:r>
              <a:rPr lang="en-US" altLang="ko-KR" sz="1050" dirty="0" err="1"/>
              <a:t>tr</a:t>
            </a:r>
            <a:r>
              <a:rPr lang="en-US" altLang="ko-KR" sz="1050" dirty="0"/>
              <a:t>&gt;&lt;td&gt;</a:t>
            </a:r>
            <a:r>
              <a:rPr lang="ko-KR" altLang="en-US" sz="1050" dirty="0"/>
              <a:t>황기태</a:t>
            </a:r>
            <a:r>
              <a:rPr lang="en-US" altLang="ko-KR" sz="1050" dirty="0"/>
              <a:t>&lt;/td&gt;&lt;td&gt;80&lt;/td&gt;&lt;td&gt;70&lt;/td&gt;&lt;/</a:t>
            </a:r>
            <a:r>
              <a:rPr lang="en-US" altLang="ko-KR" sz="1050" dirty="0" err="1"/>
              <a:t>tr</a:t>
            </a:r>
            <a:r>
              <a:rPr lang="en-US" altLang="ko-KR" sz="1050" dirty="0"/>
              <a:t>&gt;</a:t>
            </a:r>
          </a:p>
          <a:p>
            <a:pPr defTabSz="180000"/>
            <a:r>
              <a:rPr lang="en-US" altLang="ko-KR" sz="1050" dirty="0"/>
              <a:t>		&lt;</a:t>
            </a:r>
            <a:r>
              <a:rPr lang="en-US" altLang="ko-KR" sz="1050" dirty="0" err="1"/>
              <a:t>tr</a:t>
            </a:r>
            <a:r>
              <a:rPr lang="en-US" altLang="ko-KR" sz="1050" dirty="0"/>
              <a:t>&gt;&lt;td&gt;</a:t>
            </a:r>
            <a:r>
              <a:rPr lang="ko-KR" altLang="en-US" sz="1050" dirty="0"/>
              <a:t>이재문</a:t>
            </a:r>
            <a:r>
              <a:rPr lang="en-US" altLang="ko-KR" sz="1050" dirty="0"/>
              <a:t>&lt;/td&gt;&lt;td&gt;95&lt;/td&gt;&lt;td&gt;99&lt;/td&gt;&lt;/</a:t>
            </a:r>
            <a:r>
              <a:rPr lang="en-US" altLang="ko-KR" sz="1050" dirty="0" err="1"/>
              <a:t>tr</a:t>
            </a:r>
            <a:r>
              <a:rPr lang="en-US" altLang="ko-KR" sz="1050" dirty="0"/>
              <a:t>&gt;</a:t>
            </a:r>
          </a:p>
          <a:p>
            <a:pPr defTabSz="180000"/>
            <a:r>
              <a:rPr lang="en-US" altLang="ko-KR" sz="1050" dirty="0"/>
              <a:t>		&lt;</a:t>
            </a:r>
            <a:r>
              <a:rPr lang="en-US" altLang="ko-KR" sz="1050" dirty="0" err="1"/>
              <a:t>tr</a:t>
            </a:r>
            <a:r>
              <a:rPr lang="en-US" altLang="ko-KR" sz="1050" dirty="0"/>
              <a:t>&gt;&lt;td&gt;</a:t>
            </a:r>
            <a:r>
              <a:rPr lang="ko-KR" altLang="en-US" sz="1050" dirty="0"/>
              <a:t>이병은</a:t>
            </a:r>
            <a:r>
              <a:rPr lang="en-US" altLang="ko-KR" sz="1050" dirty="0"/>
              <a:t>&lt;/td&gt;&lt;td&gt;85&lt;/td&gt;&lt;td&gt;90&lt;/td&gt;&lt;/</a:t>
            </a:r>
            <a:r>
              <a:rPr lang="en-US" altLang="ko-KR" sz="1050" dirty="0" err="1"/>
              <a:t>tr</a:t>
            </a:r>
            <a:r>
              <a:rPr lang="en-US" altLang="ko-KR" sz="1050" dirty="0"/>
              <a:t>&gt;</a:t>
            </a:r>
          </a:p>
          <a:p>
            <a:pPr defTabSz="180000"/>
            <a:r>
              <a:rPr lang="en-US" altLang="ko-KR" sz="1050" dirty="0"/>
              <a:t>		&lt;</a:t>
            </a:r>
            <a:r>
              <a:rPr lang="en-US" altLang="ko-KR" sz="1050" dirty="0" err="1"/>
              <a:t>tr</a:t>
            </a:r>
            <a:r>
              <a:rPr lang="en-US" altLang="ko-KR" sz="1050" dirty="0"/>
              <a:t>&gt;&lt;td&gt;</a:t>
            </a:r>
            <a:r>
              <a:rPr lang="ko-KR" altLang="en-US" sz="1050" dirty="0"/>
              <a:t>김남윤</a:t>
            </a:r>
            <a:r>
              <a:rPr lang="en-US" altLang="ko-KR" sz="1050" dirty="0"/>
              <a:t>&lt;/td&gt;&lt;td&gt;50&lt;/td&gt;&lt;td&gt;40&lt;/td&gt;&lt;/</a:t>
            </a:r>
            <a:r>
              <a:rPr lang="en-US" altLang="ko-KR" sz="1050" dirty="0" err="1"/>
              <a:t>tr</a:t>
            </a:r>
            <a:r>
              <a:rPr lang="en-US" altLang="ko-KR" sz="1050" dirty="0"/>
              <a:t>&gt;</a:t>
            </a:r>
          </a:p>
          <a:p>
            <a:pPr defTabSz="180000"/>
            <a:r>
              <a:rPr lang="en-US" altLang="ko-KR" sz="1050" dirty="0"/>
              <a:t>	&lt;/</a:t>
            </a:r>
            <a:r>
              <a:rPr lang="en-US" altLang="ko-KR" sz="1050" dirty="0" err="1"/>
              <a:t>tbody</a:t>
            </a:r>
            <a:r>
              <a:rPr lang="en-US" altLang="ko-KR" sz="1050" dirty="0"/>
              <a:t>&gt;</a:t>
            </a:r>
          </a:p>
          <a:p>
            <a:pPr defTabSz="180000"/>
            <a:r>
              <a:rPr lang="en-US" altLang="ko-KR" sz="1050" dirty="0"/>
              <a:t>&lt;/table&gt; </a:t>
            </a:r>
          </a:p>
          <a:p>
            <a:pPr defTabSz="180000"/>
            <a:r>
              <a:rPr lang="en-US" altLang="ko-KR" sz="1050" dirty="0"/>
              <a:t>&lt;/body&gt;</a:t>
            </a:r>
          </a:p>
          <a:p>
            <a:pPr defTabSz="180000"/>
            <a:r>
              <a:rPr lang="en-US" altLang="ko-KR" sz="1050" dirty="0"/>
              <a:t>&lt;/html&gt;</a:t>
            </a:r>
            <a:endParaRPr lang="ko-KR" altLang="en-US" sz="1050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9922" y="3212976"/>
            <a:ext cx="3143078" cy="3373363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5-10 </a:t>
            </a:r>
            <a:r>
              <a:rPr lang="ko-KR" altLang="en-US" dirty="0"/>
              <a:t>마우스가 올라오면 행의 배경색이 변하는 표 만들기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33</a:t>
            </a:fld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307730" y="1359883"/>
            <a:ext cx="4104456" cy="486287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000" dirty="0"/>
              <a:t>&lt;!DOCTYPE html&gt;</a:t>
            </a:r>
          </a:p>
          <a:p>
            <a:pPr defTabSz="180000"/>
            <a:r>
              <a:rPr lang="en-US" altLang="ko-KR" sz="1000" dirty="0"/>
              <a:t>&lt;html&gt;&lt;head&gt;&lt;title&gt;</a:t>
            </a:r>
            <a:r>
              <a:rPr lang="ko-KR" altLang="en-US" sz="1000" dirty="0"/>
              <a:t>표 응용 </a:t>
            </a:r>
            <a:r>
              <a:rPr lang="en-US" altLang="ko-KR" sz="1000" dirty="0"/>
              <a:t>1&lt;/title&gt;</a:t>
            </a:r>
          </a:p>
          <a:p>
            <a:pPr defTabSz="180000"/>
            <a:r>
              <a:rPr lang="en-US" altLang="ko-KR" sz="1000" dirty="0"/>
              <a:t>&lt;style&gt;</a:t>
            </a:r>
          </a:p>
          <a:p>
            <a:pPr defTabSz="180000"/>
            <a:r>
              <a:rPr lang="en-US" altLang="ko-KR" sz="1000" b="1" dirty="0"/>
              <a:t>table</a:t>
            </a:r>
            <a:r>
              <a:rPr lang="ko-KR" altLang="en-US" sz="1000" b="1" dirty="0"/>
              <a:t> </a:t>
            </a:r>
            <a:r>
              <a:rPr lang="en-US" altLang="ko-KR" sz="1000" b="1" dirty="0"/>
              <a:t>{ </a:t>
            </a:r>
            <a:r>
              <a:rPr lang="en-US" altLang="ko-KR" sz="1000" dirty="0"/>
              <a:t>/* </a:t>
            </a:r>
            <a:r>
              <a:rPr lang="ko-KR" altLang="en-US" sz="1000" dirty="0"/>
              <a:t>이중 테두리 제거 *</a:t>
            </a:r>
            <a:r>
              <a:rPr lang="en-US" altLang="ko-KR" sz="1000" dirty="0"/>
              <a:t>/</a:t>
            </a:r>
          </a:p>
          <a:p>
            <a:pPr defTabSz="180000"/>
            <a:r>
              <a:rPr lang="en-US" altLang="ko-KR" sz="1000" dirty="0"/>
              <a:t>	border-collapse : collapse; </a:t>
            </a:r>
          </a:p>
          <a:p>
            <a:pPr defTabSz="180000"/>
            <a:r>
              <a:rPr lang="en-US" altLang="ko-KR" sz="1000" dirty="0"/>
              <a:t>}</a:t>
            </a:r>
          </a:p>
          <a:p>
            <a:pPr defTabSz="180000"/>
            <a:r>
              <a:rPr lang="en-US" altLang="ko-KR" sz="1000" b="1" dirty="0"/>
              <a:t>td,</a:t>
            </a:r>
            <a:r>
              <a:rPr lang="ko-KR" altLang="en-US" sz="1000" b="1" dirty="0"/>
              <a:t> </a:t>
            </a:r>
            <a:r>
              <a:rPr lang="en-US" altLang="ko-KR" sz="1000" b="1" dirty="0" err="1"/>
              <a:t>th</a:t>
            </a:r>
            <a:r>
              <a:rPr lang="ko-KR" altLang="en-US" sz="1000" b="1" dirty="0"/>
              <a:t> </a:t>
            </a:r>
            <a:r>
              <a:rPr lang="en-US" altLang="ko-KR" sz="1000" b="1" dirty="0"/>
              <a:t>{ </a:t>
            </a:r>
            <a:r>
              <a:rPr lang="en-US" altLang="ko-KR" sz="1000" dirty="0"/>
              <a:t>/* </a:t>
            </a:r>
            <a:r>
              <a:rPr lang="ko-KR" altLang="en-US" sz="1000" dirty="0"/>
              <a:t>모든 셀에 적용 *</a:t>
            </a:r>
            <a:r>
              <a:rPr lang="en-US" altLang="ko-KR" sz="1000" dirty="0"/>
              <a:t>/</a:t>
            </a:r>
          </a:p>
          <a:p>
            <a:pPr defTabSz="180000"/>
            <a:r>
              <a:rPr lang="en-US" altLang="ko-KR" sz="1000" dirty="0"/>
              <a:t>	text-align : left;</a:t>
            </a:r>
          </a:p>
          <a:p>
            <a:pPr defTabSz="180000"/>
            <a:r>
              <a:rPr lang="en-US" altLang="ko-KR" sz="1000" dirty="0"/>
              <a:t>	padding : 5px;</a:t>
            </a:r>
          </a:p>
          <a:p>
            <a:pPr defTabSz="180000"/>
            <a:r>
              <a:rPr lang="en-US" altLang="ko-KR" sz="1000" dirty="0"/>
              <a:t>	height : 15px; 	</a:t>
            </a:r>
          </a:p>
          <a:p>
            <a:pPr defTabSz="180000"/>
            <a:r>
              <a:rPr lang="en-US" altLang="ko-KR" sz="1000" dirty="0"/>
              <a:t>	width : 100px;</a:t>
            </a:r>
          </a:p>
          <a:p>
            <a:pPr defTabSz="180000"/>
            <a:r>
              <a:rPr lang="en-US" altLang="ko-KR" sz="1000" dirty="0"/>
              <a:t>}</a:t>
            </a:r>
          </a:p>
          <a:p>
            <a:pPr defTabSz="180000"/>
            <a:r>
              <a:rPr lang="en-US" altLang="ko-KR" sz="1000" b="1" dirty="0" err="1"/>
              <a:t>thead</a:t>
            </a:r>
            <a:r>
              <a:rPr lang="en-US" altLang="ko-KR" sz="1000" b="1" dirty="0"/>
              <a:t>, </a:t>
            </a:r>
            <a:r>
              <a:rPr lang="en-US" altLang="ko-KR" sz="1000" b="1" dirty="0" err="1"/>
              <a:t>tfoot</a:t>
            </a:r>
            <a:r>
              <a:rPr lang="en-US" altLang="ko-KR" sz="1000" b="1" dirty="0"/>
              <a:t> { </a:t>
            </a:r>
            <a:r>
              <a:rPr lang="en-US" altLang="ko-KR" sz="1000" dirty="0"/>
              <a:t>/* &lt;</a:t>
            </a:r>
            <a:r>
              <a:rPr lang="en-US" altLang="ko-KR" sz="1000" dirty="0" err="1"/>
              <a:t>thead</a:t>
            </a:r>
            <a:r>
              <a:rPr lang="en-US" altLang="ko-KR" sz="1000" dirty="0"/>
              <a:t>&gt;</a:t>
            </a:r>
            <a:r>
              <a:rPr lang="ko-KR" altLang="en-US" sz="1000" dirty="0"/>
              <a:t>의 모든 셀에 적용 *</a:t>
            </a:r>
            <a:r>
              <a:rPr lang="en-US" altLang="ko-KR" sz="1000" dirty="0"/>
              <a:t>/</a:t>
            </a:r>
          </a:p>
          <a:p>
            <a:pPr defTabSz="180000"/>
            <a:r>
              <a:rPr lang="en-US" altLang="ko-KR" sz="1000" dirty="0"/>
              <a:t>	background : </a:t>
            </a:r>
            <a:r>
              <a:rPr lang="en-US" altLang="ko-KR" sz="1000" dirty="0" err="1"/>
              <a:t>darkgray</a:t>
            </a:r>
            <a:r>
              <a:rPr lang="en-US" altLang="ko-KR" sz="1000" dirty="0"/>
              <a:t>;</a:t>
            </a:r>
          </a:p>
          <a:p>
            <a:pPr defTabSz="180000"/>
            <a:r>
              <a:rPr lang="en-US" altLang="ko-KR" sz="1000" dirty="0"/>
              <a:t>	color : yellow;</a:t>
            </a:r>
          </a:p>
          <a:p>
            <a:pPr defTabSz="180000"/>
            <a:r>
              <a:rPr lang="en-US" altLang="ko-KR" sz="1000" dirty="0"/>
              <a:t>}</a:t>
            </a:r>
          </a:p>
          <a:p>
            <a:pPr defTabSz="180000"/>
            <a:r>
              <a:rPr lang="en-US" altLang="ko-KR" sz="1000" b="1" dirty="0" err="1"/>
              <a:t>tbody</a:t>
            </a:r>
            <a:r>
              <a:rPr lang="en-US" altLang="ko-KR" sz="1000" b="1" dirty="0"/>
              <a:t> </a:t>
            </a:r>
            <a:r>
              <a:rPr lang="en-US" altLang="ko-KR" sz="1000" b="1" dirty="0" err="1"/>
              <a:t>tr:nth-child</a:t>
            </a:r>
            <a:r>
              <a:rPr lang="en-US" altLang="ko-KR" sz="1000" b="1" dirty="0"/>
              <a:t>(even) { </a:t>
            </a:r>
            <a:r>
              <a:rPr lang="en-US" altLang="ko-KR" sz="1000" dirty="0"/>
              <a:t>/* </a:t>
            </a:r>
            <a:r>
              <a:rPr lang="ko-KR" altLang="en-US" sz="1000" dirty="0"/>
              <a:t>짝수 </a:t>
            </a:r>
            <a:r>
              <a:rPr lang="en-US" altLang="ko-KR" sz="1000" dirty="0"/>
              <a:t>&lt;</a:t>
            </a:r>
            <a:r>
              <a:rPr lang="en-US" altLang="ko-KR" sz="1000" dirty="0" err="1"/>
              <a:t>tr</a:t>
            </a:r>
            <a:r>
              <a:rPr lang="en-US" altLang="ko-KR" sz="1000" dirty="0"/>
              <a:t>&gt;</a:t>
            </a:r>
            <a:r>
              <a:rPr lang="ko-KR" altLang="en-US" sz="1000" dirty="0"/>
              <a:t>에 적용*</a:t>
            </a:r>
            <a:r>
              <a:rPr lang="en-US" altLang="ko-KR" sz="1000" dirty="0"/>
              <a:t>/</a:t>
            </a:r>
          </a:p>
          <a:p>
            <a:pPr defTabSz="180000"/>
            <a:r>
              <a:rPr lang="en-US" altLang="ko-KR" sz="1000" dirty="0"/>
              <a:t>	background : </a:t>
            </a:r>
            <a:r>
              <a:rPr lang="en-US" altLang="ko-KR" sz="1000" dirty="0" err="1"/>
              <a:t>aliceblue</a:t>
            </a:r>
            <a:r>
              <a:rPr lang="en-US" altLang="ko-KR" sz="1000" dirty="0"/>
              <a:t>;</a:t>
            </a:r>
          </a:p>
          <a:p>
            <a:pPr defTabSz="180000"/>
            <a:r>
              <a:rPr lang="en-US" altLang="ko-KR" sz="1000" dirty="0"/>
              <a:t>}</a:t>
            </a:r>
          </a:p>
          <a:p>
            <a:pPr defTabSz="180000"/>
            <a:r>
              <a:rPr lang="en-US" altLang="ko-KR" sz="1000" b="1" dirty="0" err="1"/>
              <a:t>tbody</a:t>
            </a:r>
            <a:r>
              <a:rPr lang="en-US" altLang="ko-KR" sz="1000" b="1" dirty="0"/>
              <a:t> </a:t>
            </a:r>
            <a:r>
              <a:rPr lang="en-US" altLang="ko-KR" sz="1000" b="1" dirty="0" err="1"/>
              <a:t>tr:hover</a:t>
            </a:r>
            <a:r>
              <a:rPr lang="en-US" altLang="ko-KR" sz="1000" b="1" dirty="0"/>
              <a:t> {</a:t>
            </a:r>
          </a:p>
          <a:p>
            <a:pPr defTabSz="180000"/>
            <a:r>
              <a:rPr lang="en-US" altLang="ko-KR" sz="1000" dirty="0"/>
              <a:t>	background : pink;</a:t>
            </a:r>
          </a:p>
          <a:p>
            <a:pPr defTabSz="180000"/>
            <a:r>
              <a:rPr lang="en-US" altLang="ko-KR" sz="1000" dirty="0"/>
              <a:t>}</a:t>
            </a:r>
          </a:p>
          <a:p>
            <a:pPr defTabSz="180000"/>
            <a:r>
              <a:rPr lang="en-US" altLang="ko-KR" sz="1000" dirty="0"/>
              <a:t>&lt;/style&gt;&lt;/head&gt;</a:t>
            </a:r>
          </a:p>
          <a:p>
            <a:pPr defTabSz="180000"/>
            <a:r>
              <a:rPr lang="en-US" altLang="ko-KR" sz="1000" dirty="0"/>
              <a:t>&lt;body&gt;</a:t>
            </a:r>
          </a:p>
          <a:p>
            <a:pPr defTabSz="180000"/>
            <a:r>
              <a:rPr lang="en-US" altLang="ko-KR" sz="1000" dirty="0"/>
              <a:t>&lt;h3&gt;2017</a:t>
            </a:r>
            <a:r>
              <a:rPr lang="ko-KR" altLang="en-US" sz="1000" dirty="0"/>
              <a:t>년 </a:t>
            </a:r>
            <a:r>
              <a:rPr lang="en-US" altLang="ko-KR" sz="1000" dirty="0"/>
              <a:t>1</a:t>
            </a:r>
            <a:r>
              <a:rPr lang="ko-KR" altLang="en-US" sz="1000" dirty="0"/>
              <a:t>학기 성적</a:t>
            </a:r>
            <a:r>
              <a:rPr lang="en-US" altLang="ko-KR" sz="1000" dirty="0"/>
              <a:t>&lt;/h3&gt;</a:t>
            </a:r>
          </a:p>
          <a:p>
            <a:pPr defTabSz="180000"/>
            <a:r>
              <a:rPr lang="en-US" altLang="ko-KR" sz="1000" dirty="0"/>
              <a:t>&lt;</a:t>
            </a:r>
            <a:r>
              <a:rPr lang="en-US" altLang="ko-KR" sz="1000" dirty="0" err="1"/>
              <a:t>hr</a:t>
            </a:r>
            <a:r>
              <a:rPr lang="en-US" altLang="ko-KR" sz="1000" dirty="0"/>
              <a:t>&gt;</a:t>
            </a:r>
          </a:p>
          <a:p>
            <a:pPr defTabSz="180000"/>
            <a:r>
              <a:rPr lang="en-US" altLang="ko-KR" sz="1000" dirty="0"/>
              <a:t>&lt;table&gt;</a:t>
            </a:r>
          </a:p>
          <a:p>
            <a:pPr defTabSz="180000"/>
            <a:r>
              <a:rPr lang="en-US" altLang="ko-KR" sz="1000" dirty="0"/>
              <a:t>	&lt;</a:t>
            </a:r>
            <a:r>
              <a:rPr lang="en-US" altLang="ko-KR" sz="1000" dirty="0" err="1"/>
              <a:t>thead</a:t>
            </a:r>
            <a:r>
              <a:rPr lang="en-US" altLang="ko-KR" sz="1000" dirty="0"/>
              <a:t>&gt;</a:t>
            </a:r>
          </a:p>
          <a:p>
            <a:pPr defTabSz="180000"/>
            <a:r>
              <a:rPr lang="en-US" altLang="ko-KR" sz="1000" dirty="0"/>
              <a:t>		&lt;</a:t>
            </a:r>
            <a:r>
              <a:rPr lang="en-US" altLang="ko-KR" sz="1000" dirty="0" err="1"/>
              <a:t>tr</a:t>
            </a:r>
            <a:r>
              <a:rPr lang="en-US" altLang="ko-KR" sz="1000" dirty="0"/>
              <a:t>&gt;&lt;</a:t>
            </a:r>
            <a:r>
              <a:rPr lang="en-US" altLang="ko-KR" sz="1000" dirty="0" err="1"/>
              <a:t>th</a:t>
            </a:r>
            <a:r>
              <a:rPr lang="en-US" altLang="ko-KR" sz="1000" dirty="0"/>
              <a:t>&gt;</a:t>
            </a:r>
            <a:r>
              <a:rPr lang="ko-KR" altLang="en-US" sz="1000" dirty="0"/>
              <a:t>이름</a:t>
            </a:r>
            <a:r>
              <a:rPr lang="en-US" altLang="ko-KR" sz="1000" dirty="0"/>
              <a:t>&lt;/</a:t>
            </a:r>
            <a:r>
              <a:rPr lang="en-US" altLang="ko-KR" sz="1000" dirty="0" err="1"/>
              <a:t>th</a:t>
            </a:r>
            <a:r>
              <a:rPr lang="en-US" altLang="ko-KR" sz="1000" dirty="0"/>
              <a:t>&gt;&lt;</a:t>
            </a:r>
            <a:r>
              <a:rPr lang="en-US" altLang="ko-KR" sz="1000" dirty="0" err="1"/>
              <a:t>th</a:t>
            </a:r>
            <a:r>
              <a:rPr lang="en-US" altLang="ko-KR" sz="1000" dirty="0"/>
              <a:t>&gt;HTML&lt;/</a:t>
            </a:r>
            <a:r>
              <a:rPr lang="en-US" altLang="ko-KR" sz="1000" dirty="0" err="1"/>
              <a:t>th</a:t>
            </a:r>
            <a:r>
              <a:rPr lang="en-US" altLang="ko-KR" sz="1000" dirty="0"/>
              <a:t>&gt;&lt;</a:t>
            </a:r>
            <a:r>
              <a:rPr lang="en-US" altLang="ko-KR" sz="1000" dirty="0" err="1"/>
              <a:t>th</a:t>
            </a:r>
            <a:r>
              <a:rPr lang="en-US" altLang="ko-KR" sz="1000" dirty="0"/>
              <a:t>&gt;CSS&lt;/</a:t>
            </a:r>
            <a:r>
              <a:rPr lang="en-US" altLang="ko-KR" sz="1000" dirty="0" err="1"/>
              <a:t>th</a:t>
            </a:r>
            <a:r>
              <a:rPr lang="en-US" altLang="ko-KR" sz="1000" dirty="0"/>
              <a:t>&gt;&lt;/</a:t>
            </a:r>
            <a:r>
              <a:rPr lang="en-US" altLang="ko-KR" sz="1000" dirty="0" err="1"/>
              <a:t>tr</a:t>
            </a:r>
            <a:r>
              <a:rPr lang="en-US" altLang="ko-KR" sz="1000" dirty="0"/>
              <a:t>&gt;</a:t>
            </a:r>
          </a:p>
          <a:p>
            <a:pPr defTabSz="180000"/>
            <a:r>
              <a:rPr lang="en-US" altLang="ko-KR" sz="1000" dirty="0"/>
              <a:t>	&lt;/</a:t>
            </a:r>
            <a:r>
              <a:rPr lang="en-US" altLang="ko-KR" sz="1000" dirty="0" err="1"/>
              <a:t>thead</a:t>
            </a:r>
            <a:r>
              <a:rPr lang="en-US" altLang="ko-KR" sz="1000" dirty="0"/>
              <a:t>&gt;</a:t>
            </a:r>
          </a:p>
        </p:txBody>
      </p:sp>
      <p:sp>
        <p:nvSpPr>
          <p:cNvPr id="13" name="모서리가 둥근 사각형 설명선 12"/>
          <p:cNvSpPr/>
          <p:nvPr/>
        </p:nvSpPr>
        <p:spPr>
          <a:xfrm>
            <a:off x="4283968" y="5301208"/>
            <a:ext cx="1224135" cy="576064"/>
          </a:xfrm>
          <a:prstGeom prst="wedgeRoundRectCallout">
            <a:avLst>
              <a:gd name="adj1" fmla="val 67505"/>
              <a:gd name="adj2" fmla="val -4516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마우스가 올라오면 배경색이 </a:t>
            </a:r>
            <a:r>
              <a:rPr lang="en-US" altLang="ko-KR" sz="1000" dirty="0">
                <a:solidFill>
                  <a:schemeClr val="tx1"/>
                </a:solidFill>
              </a:rPr>
              <a:t>pink</a:t>
            </a:r>
            <a:r>
              <a:rPr lang="ko-KR" altLang="en-US" sz="1000" dirty="0">
                <a:solidFill>
                  <a:schemeClr val="tx1"/>
                </a:solidFill>
              </a:rPr>
              <a:t>으로</a:t>
            </a:r>
            <a:r>
              <a:rPr lang="en-US" altLang="ko-KR" sz="1000" dirty="0">
                <a:solidFill>
                  <a:schemeClr val="tx1"/>
                </a:solidFill>
              </a:rPr>
              <a:t> </a:t>
            </a:r>
            <a:r>
              <a:rPr lang="ko-KR" altLang="en-US" sz="1000" dirty="0">
                <a:solidFill>
                  <a:schemeClr val="tx1"/>
                </a:solidFill>
              </a:rPr>
              <a:t>변함</a:t>
            </a:r>
          </a:p>
        </p:txBody>
      </p:sp>
    </p:spTree>
    <p:extLst>
      <p:ext uri="{BB962C8B-B14F-4D97-AF65-F5344CB8AC3E}">
        <p14:creationId xmlns:p14="http://schemas.microsoft.com/office/powerpoint/2010/main" val="7400064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폼 꾸미기</a:t>
            </a:r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1"/>
            <a:r>
              <a:rPr lang="en-US" altLang="ko-KR" dirty="0"/>
              <a:t>input[type=text]</a:t>
            </a:r>
            <a:r>
              <a:rPr lang="ko-KR" altLang="en-US" dirty="0"/>
              <a:t>로 폼 요소의 글자 색 지정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input[type=text]</a:t>
            </a:r>
            <a:r>
              <a:rPr lang="ko-KR" altLang="en-US" dirty="0"/>
              <a:t>로 폼 요소의 테두리 만들기</a:t>
            </a:r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34</a:t>
            </a:fld>
            <a:endParaRPr lang="ko-KR" altLang="en-US"/>
          </a:p>
        </p:txBody>
      </p:sp>
      <p:sp>
        <p:nvSpPr>
          <p:cNvPr id="24" name="아래쪽 화살표 23"/>
          <p:cNvSpPr/>
          <p:nvPr/>
        </p:nvSpPr>
        <p:spPr>
          <a:xfrm>
            <a:off x="9001769" y="3340431"/>
            <a:ext cx="167084" cy="282877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/>
          <p:cNvGrpSpPr/>
          <p:nvPr/>
        </p:nvGrpSpPr>
        <p:grpSpPr>
          <a:xfrm>
            <a:off x="1331640" y="1772816"/>
            <a:ext cx="6388379" cy="1871935"/>
            <a:chOff x="1331640" y="1772816"/>
            <a:chExt cx="6388379" cy="1871935"/>
          </a:xfrm>
        </p:grpSpPr>
        <p:sp>
          <p:nvSpPr>
            <p:cNvPr id="18" name="모서리가 둥근 직사각형 17"/>
            <p:cNvSpPr/>
            <p:nvPr/>
          </p:nvSpPr>
          <p:spPr>
            <a:xfrm>
              <a:off x="1331640" y="2967166"/>
              <a:ext cx="3741490" cy="677585"/>
            </a:xfrm>
            <a:prstGeom prst="roundRect">
              <a:avLst>
                <a:gd name="adj" fmla="val 8379"/>
              </a:avLst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>
              <a:spAutoFit/>
            </a:bodyPr>
            <a:lstStyle/>
            <a:p>
              <a:pPr defTabSz="180000"/>
              <a:r>
                <a:rPr lang="en-US" altLang="ko-KR" sz="1200" dirty="0"/>
                <a:t>&lt;label&gt;</a:t>
              </a:r>
            </a:p>
            <a:p>
              <a:pPr defTabSz="180000"/>
              <a:r>
                <a:rPr lang="en-US" altLang="ko-KR" sz="1200" dirty="0"/>
                <a:t>	</a:t>
              </a:r>
              <a:r>
                <a:rPr lang="ko-KR" altLang="en-US" sz="1200" dirty="0"/>
                <a:t>이름</a:t>
              </a:r>
              <a:r>
                <a:rPr lang="en-US" altLang="ko-KR" sz="1200" dirty="0"/>
                <a:t> : &lt;</a:t>
              </a:r>
              <a:r>
                <a:rPr lang="en-US" altLang="ko-KR" sz="1200" b="1" dirty="0"/>
                <a:t>input type="text" </a:t>
              </a:r>
              <a:r>
                <a:rPr lang="en-US" altLang="ko-KR" sz="1200" dirty="0"/>
                <a:t>placeholder="Elvis"&gt;</a:t>
              </a:r>
            </a:p>
            <a:p>
              <a:pPr defTabSz="180000"/>
              <a:r>
                <a:rPr lang="en-US" altLang="ko-KR" sz="1200" dirty="0"/>
                <a:t>&lt;/label&gt;</a:t>
              </a:r>
              <a:endParaRPr lang="ko-KR" altLang="en-US" sz="1200" dirty="0"/>
            </a:p>
          </p:txBody>
        </p:sp>
        <p:sp>
          <p:nvSpPr>
            <p:cNvPr id="19" name="모서리가 둥근 직사각형 18"/>
            <p:cNvSpPr/>
            <p:nvPr/>
          </p:nvSpPr>
          <p:spPr>
            <a:xfrm>
              <a:off x="1331640" y="2049815"/>
              <a:ext cx="3741490" cy="658832"/>
            </a:xfrm>
            <a:prstGeom prst="roundRect">
              <a:avLst>
                <a:gd name="adj" fmla="val 4679"/>
              </a:avLst>
            </a:prstGeom>
            <a:noFill/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defTabSz="180000"/>
              <a:r>
                <a:rPr lang="en-US" altLang="ko-KR" sz="1200" b="1" dirty="0"/>
                <a:t>input[type=text]</a:t>
              </a:r>
              <a:r>
                <a:rPr lang="en-US" altLang="ko-KR" sz="1200" dirty="0"/>
                <a:t> { </a:t>
              </a:r>
            </a:p>
            <a:p>
              <a:pPr defTabSz="180000"/>
              <a:r>
                <a:rPr lang="en-US" altLang="ko-KR" sz="1200" b="1" dirty="0">
                  <a:solidFill>
                    <a:srgbClr val="C00000"/>
                  </a:solidFill>
                </a:rPr>
                <a:t>	color : red;</a:t>
              </a:r>
            </a:p>
            <a:p>
              <a:pPr defTabSz="180000"/>
              <a:r>
                <a:rPr lang="en-US" altLang="ko-KR" sz="1200" dirty="0"/>
                <a:t>}</a:t>
              </a:r>
              <a:endParaRPr lang="ko-KR" altLang="en-US" sz="1200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160306" y="1772816"/>
              <a:ext cx="869149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>
                  <a:solidFill>
                    <a:srgbClr val="C00000"/>
                  </a:solidFill>
                </a:rPr>
                <a:t>CSS </a:t>
              </a:r>
              <a:r>
                <a:rPr lang="ko-KR" altLang="en-US" sz="1050" dirty="0">
                  <a:solidFill>
                    <a:srgbClr val="C00000"/>
                  </a:solidFill>
                </a:rPr>
                <a:t>스타일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165509" y="2724417"/>
              <a:ext cx="907621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>
                  <a:solidFill>
                    <a:srgbClr val="C00000"/>
                  </a:solidFill>
                </a:rPr>
                <a:t>HTML </a:t>
              </a:r>
              <a:r>
                <a:rPr lang="ko-KR" altLang="en-US" sz="1050" dirty="0">
                  <a:solidFill>
                    <a:srgbClr val="C00000"/>
                  </a:solidFill>
                </a:rPr>
                <a:t>코드</a:t>
              </a:r>
              <a:r>
                <a:rPr lang="en-US" altLang="ko-KR" sz="1050" dirty="0">
                  <a:solidFill>
                    <a:srgbClr val="C00000"/>
                  </a:solidFill>
                </a:rPr>
                <a:t> </a:t>
              </a:r>
              <a:endParaRPr lang="ko-KR" altLang="en-US" sz="1050" dirty="0">
                <a:solidFill>
                  <a:srgbClr val="C00000"/>
                </a:solidFill>
              </a:endParaRPr>
            </a:p>
          </p:txBody>
        </p:sp>
        <p:pic>
          <p:nvPicPr>
            <p:cNvPr id="5126" name="Picture 6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05178" y="3053915"/>
              <a:ext cx="2214841" cy="471753"/>
            </a:xfrm>
            <a:prstGeom prst="rect">
              <a:avLst/>
            </a:prstGeom>
            <a:noFill/>
            <a:ln w="9525">
              <a:solidFill>
                <a:schemeClr val="accent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25" name="직사각형 24"/>
            <p:cNvSpPr/>
            <p:nvPr/>
          </p:nvSpPr>
          <p:spPr>
            <a:xfrm>
              <a:off x="5822144" y="2552940"/>
              <a:ext cx="1526307" cy="35762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chemeClr val="tx1"/>
                  </a:solidFill>
                </a:rPr>
                <a:t>입력되는 글자</a:t>
              </a:r>
              <a:r>
                <a:rPr lang="en-US" altLang="ko-KR" sz="1000" dirty="0">
                  <a:solidFill>
                    <a:schemeClr val="tx1"/>
                  </a:solidFill>
                </a:rPr>
                <a:t> </a:t>
              </a:r>
              <a:r>
                <a:rPr lang="ko-KR" altLang="en-US" sz="1000" dirty="0">
                  <a:solidFill>
                    <a:schemeClr val="tx1"/>
                  </a:solidFill>
                </a:rPr>
                <a:t>색 </a:t>
              </a:r>
              <a:r>
                <a:rPr lang="en-US" altLang="ko-KR" sz="1000" dirty="0">
                  <a:solidFill>
                    <a:schemeClr val="tx1"/>
                  </a:solidFill>
                </a:rPr>
                <a:t>red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4" name="자유형 3"/>
            <p:cNvSpPr/>
            <p:nvPr/>
          </p:nvSpPr>
          <p:spPr>
            <a:xfrm>
              <a:off x="6459918" y="2862780"/>
              <a:ext cx="125380" cy="349923"/>
            </a:xfrm>
            <a:custGeom>
              <a:avLst/>
              <a:gdLst>
                <a:gd name="connsiteX0" fmla="*/ 228600 w 228600"/>
                <a:gd name="connsiteY0" fmla="*/ 0 h 269421"/>
                <a:gd name="connsiteX1" fmla="*/ 187778 w 228600"/>
                <a:gd name="connsiteY1" fmla="*/ 216353 h 269421"/>
                <a:gd name="connsiteX2" fmla="*/ 0 w 228600"/>
                <a:gd name="connsiteY2" fmla="*/ 269421 h 269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8600" h="269421">
                  <a:moveTo>
                    <a:pt x="228600" y="0"/>
                  </a:moveTo>
                  <a:cubicBezTo>
                    <a:pt x="227239" y="85725"/>
                    <a:pt x="225878" y="171450"/>
                    <a:pt x="187778" y="216353"/>
                  </a:cubicBezTo>
                  <a:cubicBezTo>
                    <a:pt x="149678" y="261256"/>
                    <a:pt x="74839" y="265338"/>
                    <a:pt x="0" y="269421"/>
                  </a:cubicBezTo>
                </a:path>
              </a:pathLst>
            </a:custGeom>
            <a:noFill/>
            <a:ln w="9525">
              <a:solidFill>
                <a:srgbClr val="C00000"/>
              </a:solidFill>
              <a:prstDash val="dash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자유형 7"/>
            <p:cNvSpPr/>
            <p:nvPr/>
          </p:nvSpPr>
          <p:spPr>
            <a:xfrm>
              <a:off x="2762366" y="2204591"/>
              <a:ext cx="448166" cy="1025582"/>
            </a:xfrm>
            <a:custGeom>
              <a:avLst/>
              <a:gdLst>
                <a:gd name="connsiteX0" fmla="*/ 0 w 457200"/>
                <a:gd name="connsiteY0" fmla="*/ 0 h 1143000"/>
                <a:gd name="connsiteX1" fmla="*/ 375557 w 457200"/>
                <a:gd name="connsiteY1" fmla="*/ 265339 h 1143000"/>
                <a:gd name="connsiteX2" fmla="*/ 457200 w 457200"/>
                <a:gd name="connsiteY2" fmla="*/ 1143000 h 1143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57200" h="1143000">
                  <a:moveTo>
                    <a:pt x="0" y="0"/>
                  </a:moveTo>
                  <a:cubicBezTo>
                    <a:pt x="149678" y="37419"/>
                    <a:pt x="299357" y="74839"/>
                    <a:pt x="375557" y="265339"/>
                  </a:cubicBezTo>
                  <a:cubicBezTo>
                    <a:pt x="451757" y="455839"/>
                    <a:pt x="454478" y="799419"/>
                    <a:pt x="457200" y="1143000"/>
                  </a:cubicBezTo>
                </a:path>
              </a:pathLst>
            </a:custGeom>
            <a:noFill/>
            <a:ln w="9525">
              <a:solidFill>
                <a:srgbClr val="C00000"/>
              </a:solidFill>
              <a:prstDash val="dash"/>
              <a:headEnd type="triangl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5178" y="4738778"/>
            <a:ext cx="2374290" cy="51170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6" name="모서리가 둥근 직사각형 15"/>
          <p:cNvSpPr/>
          <p:nvPr/>
        </p:nvSpPr>
        <p:spPr>
          <a:xfrm>
            <a:off x="1325490" y="5751588"/>
            <a:ext cx="3741490" cy="677585"/>
          </a:xfrm>
          <a:prstGeom prst="roundRect">
            <a:avLst>
              <a:gd name="adj" fmla="val 8379"/>
            </a:avLst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&lt;label&gt;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ko-KR" altLang="en-US" sz="1200" dirty="0"/>
              <a:t>이름</a:t>
            </a:r>
            <a:r>
              <a:rPr lang="en-US" altLang="ko-KR" sz="1200" dirty="0"/>
              <a:t> : &lt;input type="text" placeholder="Elvis"&gt;</a:t>
            </a:r>
          </a:p>
          <a:p>
            <a:pPr defTabSz="180000"/>
            <a:r>
              <a:rPr lang="en-US" altLang="ko-KR" sz="1200" dirty="0"/>
              <a:t>&lt;/label&gt;</a:t>
            </a:r>
            <a:endParaRPr lang="ko-KR" altLang="en-US" sz="1200" dirty="0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1325490" y="4679534"/>
            <a:ext cx="3741490" cy="847070"/>
          </a:xfrm>
          <a:prstGeom prst="roundRect">
            <a:avLst>
              <a:gd name="adj" fmla="val 4679"/>
            </a:avLst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input[type=text] { 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/>
              <a:t>border : 2px solid </a:t>
            </a:r>
            <a:r>
              <a:rPr lang="en-US" altLang="ko-KR" sz="1200" b="1" dirty="0" err="1"/>
              <a:t>skyblue</a:t>
            </a:r>
            <a:r>
              <a:rPr lang="en-US" altLang="ko-KR" sz="1200" b="1" dirty="0"/>
              <a:t>;</a:t>
            </a:r>
          </a:p>
          <a:p>
            <a:pPr defTabSz="180000"/>
            <a:r>
              <a:rPr lang="en-US" altLang="ko-KR" sz="1200" b="1" dirty="0"/>
              <a:t>	border-radius : 5px;</a:t>
            </a:r>
          </a:p>
          <a:p>
            <a:r>
              <a:rPr lang="en-US" altLang="ko-KR" sz="1200" dirty="0"/>
              <a:t>}</a:t>
            </a:r>
            <a:endParaRPr lang="ko-KR" altLang="en-US" sz="1200" dirty="0"/>
          </a:p>
        </p:txBody>
      </p:sp>
      <p:sp>
        <p:nvSpPr>
          <p:cNvPr id="20" name="TextBox 19"/>
          <p:cNvSpPr txBox="1"/>
          <p:nvPr/>
        </p:nvSpPr>
        <p:spPr>
          <a:xfrm>
            <a:off x="4154156" y="4402535"/>
            <a:ext cx="86914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rgbClr val="C00000"/>
                </a:solidFill>
              </a:rPr>
              <a:t>CSS </a:t>
            </a:r>
            <a:r>
              <a:rPr lang="ko-KR" altLang="en-US" sz="1050" dirty="0">
                <a:solidFill>
                  <a:srgbClr val="C00000"/>
                </a:solidFill>
              </a:rPr>
              <a:t>스타일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159359" y="5512138"/>
            <a:ext cx="90762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rgbClr val="C00000"/>
                </a:solidFill>
              </a:rPr>
              <a:t>HTML </a:t>
            </a:r>
            <a:r>
              <a:rPr lang="ko-KR" altLang="en-US" sz="1050" dirty="0">
                <a:solidFill>
                  <a:srgbClr val="C00000"/>
                </a:solidFill>
              </a:rPr>
              <a:t>코드</a:t>
            </a:r>
            <a:r>
              <a:rPr lang="en-US" altLang="ko-KR" sz="1050" dirty="0">
                <a:solidFill>
                  <a:srgbClr val="C00000"/>
                </a:solidFill>
              </a:rPr>
              <a:t> </a:t>
            </a:r>
            <a:endParaRPr lang="ko-KR" altLang="en-US" sz="1050" dirty="0">
              <a:solidFill>
                <a:srgbClr val="C00000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6193712" y="5470336"/>
            <a:ext cx="1526307" cy="35762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2px </a:t>
            </a:r>
            <a:r>
              <a:rPr lang="ko-KR" altLang="en-US" sz="1000" dirty="0">
                <a:solidFill>
                  <a:schemeClr val="tx1"/>
                </a:solidFill>
              </a:rPr>
              <a:t>두께의 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둥근 모서리 테두리</a:t>
            </a:r>
            <a:r>
              <a:rPr lang="en-US" altLang="ko-KR" sz="1000" dirty="0">
                <a:solidFill>
                  <a:schemeClr val="tx1"/>
                </a:solidFill>
              </a:rPr>
              <a:t>)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28" name="자유형 27"/>
          <p:cNvSpPr/>
          <p:nvPr/>
        </p:nvSpPr>
        <p:spPr>
          <a:xfrm flipV="1">
            <a:off x="6804248" y="5013176"/>
            <a:ext cx="72008" cy="432048"/>
          </a:xfrm>
          <a:custGeom>
            <a:avLst/>
            <a:gdLst>
              <a:gd name="connsiteX0" fmla="*/ 228600 w 228600"/>
              <a:gd name="connsiteY0" fmla="*/ 0 h 269421"/>
              <a:gd name="connsiteX1" fmla="*/ 187778 w 228600"/>
              <a:gd name="connsiteY1" fmla="*/ 216353 h 269421"/>
              <a:gd name="connsiteX2" fmla="*/ 0 w 228600"/>
              <a:gd name="connsiteY2" fmla="*/ 269421 h 269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8600" h="269421">
                <a:moveTo>
                  <a:pt x="228600" y="0"/>
                </a:moveTo>
                <a:cubicBezTo>
                  <a:pt x="227239" y="85725"/>
                  <a:pt x="225878" y="171450"/>
                  <a:pt x="187778" y="216353"/>
                </a:cubicBezTo>
                <a:cubicBezTo>
                  <a:pt x="149678" y="261256"/>
                  <a:pt x="74839" y="265338"/>
                  <a:pt x="0" y="269421"/>
                </a:cubicBezTo>
              </a:path>
            </a:pathLst>
          </a:custGeom>
          <a:noFill/>
          <a:ln w="9525">
            <a:solidFill>
              <a:srgbClr val="C00000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34538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폼 꾸미기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1"/>
            <a:r>
              <a:rPr lang="ko-KR" altLang="en-US" dirty="0"/>
              <a:t>폼</a:t>
            </a:r>
            <a:r>
              <a:rPr lang="en-US" altLang="ko-KR" dirty="0"/>
              <a:t> </a:t>
            </a:r>
            <a:r>
              <a:rPr lang="ko-KR" altLang="en-US" dirty="0"/>
              <a:t>요소에 마우스 처리</a:t>
            </a:r>
            <a:endParaRPr lang="en-US" altLang="ko-KR" dirty="0"/>
          </a:p>
          <a:p>
            <a:pPr lvl="2"/>
            <a:r>
              <a:rPr lang="ko-KR" altLang="en-US" dirty="0"/>
              <a:t>마우스가 올라올 때</a:t>
            </a:r>
            <a:r>
              <a:rPr lang="en-US" altLang="ko-KR" dirty="0"/>
              <a:t>, </a:t>
            </a:r>
            <a:r>
              <a:rPr lang="en-US" altLang="ko-KR" b="1" dirty="0"/>
              <a:t>:hover</a:t>
            </a:r>
            <a:r>
              <a:rPr lang="ko-KR" altLang="en-US" b="1" dirty="0"/>
              <a:t> </a:t>
            </a:r>
            <a:endParaRPr lang="en-US" altLang="ko-KR" b="1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r>
              <a:rPr lang="ko-KR" altLang="en-US" dirty="0"/>
              <a:t>포커스를 받을 때</a:t>
            </a:r>
            <a:r>
              <a:rPr lang="en-US" altLang="ko-KR" dirty="0"/>
              <a:t>, </a:t>
            </a:r>
            <a:r>
              <a:rPr lang="en-US" altLang="ko-KR" b="1" dirty="0"/>
              <a:t>:focus</a:t>
            </a:r>
            <a:endParaRPr lang="ko-KR" altLang="en-US" b="1" dirty="0"/>
          </a:p>
          <a:p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35</a:t>
            </a:fld>
            <a:endParaRPr lang="ko-KR" altLang="en-US"/>
          </a:p>
        </p:txBody>
      </p:sp>
      <p:grpSp>
        <p:nvGrpSpPr>
          <p:cNvPr id="9" name="그룹 8"/>
          <p:cNvGrpSpPr/>
          <p:nvPr/>
        </p:nvGrpSpPr>
        <p:grpSpPr>
          <a:xfrm>
            <a:off x="1502538" y="4601726"/>
            <a:ext cx="6381830" cy="1842210"/>
            <a:chOff x="998482" y="4172569"/>
            <a:chExt cx="6381830" cy="1842210"/>
          </a:xfrm>
        </p:grpSpPr>
        <p:sp>
          <p:nvSpPr>
            <p:cNvPr id="7" name="모서리가 둥근 직사각형 6"/>
            <p:cNvSpPr/>
            <p:nvPr/>
          </p:nvSpPr>
          <p:spPr>
            <a:xfrm>
              <a:off x="998482" y="4452530"/>
              <a:ext cx="2997454" cy="658832"/>
            </a:xfrm>
            <a:prstGeom prst="roundRect">
              <a:avLst>
                <a:gd name="adj" fmla="val 4679"/>
              </a:avLst>
            </a:prstGeom>
            <a:noFill/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defTabSz="180000"/>
              <a:r>
                <a:rPr lang="en-US" altLang="ko-KR" sz="1200" b="1" dirty="0"/>
                <a:t>input[type=text]</a:t>
              </a:r>
              <a:r>
                <a:rPr lang="en-US" altLang="ko-KR" sz="1200" b="1" dirty="0">
                  <a:solidFill>
                    <a:srgbClr val="C00000"/>
                  </a:solidFill>
                </a:rPr>
                <a:t>:focus </a:t>
              </a:r>
              <a:r>
                <a:rPr lang="en-US" altLang="ko-KR" sz="1200" dirty="0"/>
                <a:t>{ </a:t>
              </a:r>
            </a:p>
            <a:p>
              <a:pPr defTabSz="180000"/>
              <a:r>
                <a:rPr lang="en-US" altLang="ko-KR" sz="1200" dirty="0"/>
                <a:t>	</a:t>
              </a:r>
              <a:r>
                <a:rPr lang="en-US" altLang="ko-KR" sz="1200" b="1" dirty="0">
                  <a:solidFill>
                    <a:srgbClr val="C00000"/>
                  </a:solidFill>
                </a:rPr>
                <a:t>font-size : 120%; </a:t>
              </a:r>
            </a:p>
            <a:p>
              <a:pPr defTabSz="180000"/>
              <a:r>
                <a:rPr lang="en-US" altLang="ko-KR" sz="1200" dirty="0"/>
                <a:t>}</a:t>
              </a:r>
              <a:endParaRPr lang="ko-KR" altLang="en-US" sz="12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126787" y="4172569"/>
              <a:ext cx="869149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>
                  <a:solidFill>
                    <a:srgbClr val="C00000"/>
                  </a:solidFill>
                </a:rPr>
                <a:t>CSS </a:t>
              </a:r>
              <a:r>
                <a:rPr lang="ko-KR" altLang="en-US" sz="1050" dirty="0">
                  <a:solidFill>
                    <a:srgbClr val="C00000"/>
                  </a:solidFill>
                </a:rPr>
                <a:t>스타일</a:t>
              </a:r>
            </a:p>
          </p:txBody>
        </p:sp>
        <p:pic>
          <p:nvPicPr>
            <p:cNvPr id="6148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12010" y="4345534"/>
              <a:ext cx="2950071" cy="452027"/>
            </a:xfrm>
            <a:prstGeom prst="rect">
              <a:avLst/>
            </a:prstGeom>
            <a:noFill/>
            <a:ln w="9525">
              <a:solidFill>
                <a:schemeClr val="accent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6149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30241" y="5140104"/>
              <a:ext cx="2950071" cy="452027"/>
            </a:xfrm>
            <a:prstGeom prst="rect">
              <a:avLst/>
            </a:prstGeom>
            <a:noFill/>
            <a:ln w="9525">
              <a:solidFill>
                <a:schemeClr val="accent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13" name="아래쪽 화살표 12"/>
            <p:cNvSpPr/>
            <p:nvPr/>
          </p:nvSpPr>
          <p:spPr>
            <a:xfrm>
              <a:off x="5719961" y="4838177"/>
              <a:ext cx="167084" cy="282877"/>
            </a:xfrm>
            <a:prstGeom prst="down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4860032" y="5657153"/>
              <a:ext cx="2160240" cy="35762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chemeClr val="tx1"/>
                  </a:solidFill>
                </a:rPr>
                <a:t>마우스 클릭 시 포커스가 주어지며</a:t>
              </a:r>
              <a:r>
                <a:rPr lang="en-US" altLang="ko-KR" sz="1000" dirty="0">
                  <a:solidFill>
                    <a:schemeClr val="tx1"/>
                  </a:solidFill>
                </a:rPr>
                <a:t>, </a:t>
              </a:r>
              <a:r>
                <a:rPr lang="ko-KR" altLang="en-US" sz="1000" dirty="0">
                  <a:solidFill>
                    <a:schemeClr val="tx1"/>
                  </a:solidFill>
                </a:rPr>
                <a:t>글자 크기가 </a:t>
              </a:r>
              <a:r>
                <a:rPr lang="en-US" altLang="ko-KR" sz="1000" dirty="0">
                  <a:solidFill>
                    <a:schemeClr val="tx1"/>
                  </a:solidFill>
                </a:rPr>
                <a:t>120%</a:t>
              </a:r>
              <a:r>
                <a:rPr lang="ko-KR" altLang="en-US" sz="1000" dirty="0">
                  <a:solidFill>
                    <a:schemeClr val="tx1"/>
                  </a:solidFill>
                </a:rPr>
                <a:t>로 증가</a:t>
              </a:r>
            </a:p>
          </p:txBody>
        </p:sp>
        <p:sp>
          <p:nvSpPr>
            <p:cNvPr id="4" name="자유형 3"/>
            <p:cNvSpPr/>
            <p:nvPr/>
          </p:nvSpPr>
          <p:spPr>
            <a:xfrm>
              <a:off x="2505819" y="4788931"/>
              <a:ext cx="2584698" cy="455687"/>
            </a:xfrm>
            <a:custGeom>
              <a:avLst/>
              <a:gdLst>
                <a:gd name="connsiteX0" fmla="*/ 0 w 2288627"/>
                <a:gd name="connsiteY0" fmla="*/ 0 h 504825"/>
                <a:gd name="connsiteX1" fmla="*/ 1962150 w 2288627"/>
                <a:gd name="connsiteY1" fmla="*/ 171450 h 504825"/>
                <a:gd name="connsiteX2" fmla="*/ 2266950 w 2288627"/>
                <a:gd name="connsiteY2" fmla="*/ 504825 h 504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88627" h="504825">
                  <a:moveTo>
                    <a:pt x="0" y="0"/>
                  </a:moveTo>
                  <a:cubicBezTo>
                    <a:pt x="792162" y="43656"/>
                    <a:pt x="1584325" y="87313"/>
                    <a:pt x="1962150" y="171450"/>
                  </a:cubicBezTo>
                  <a:cubicBezTo>
                    <a:pt x="2339975" y="255587"/>
                    <a:pt x="2303462" y="380206"/>
                    <a:pt x="2266950" y="504825"/>
                  </a:cubicBezTo>
                </a:path>
              </a:pathLst>
            </a:custGeom>
            <a:noFill/>
            <a:ln w="9525">
              <a:solidFill>
                <a:srgbClr val="C00000"/>
              </a:solidFill>
              <a:prstDash val="dash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1502538" y="2058406"/>
            <a:ext cx="6714916" cy="1889799"/>
            <a:chOff x="926127" y="4493792"/>
            <a:chExt cx="6714916" cy="1889799"/>
          </a:xfrm>
        </p:grpSpPr>
        <p:sp>
          <p:nvSpPr>
            <p:cNvPr id="16" name="모서리가 둥근 직사각형 15"/>
            <p:cNvSpPr/>
            <p:nvPr/>
          </p:nvSpPr>
          <p:spPr>
            <a:xfrm>
              <a:off x="926127" y="4770791"/>
              <a:ext cx="2942164" cy="1223546"/>
            </a:xfrm>
            <a:prstGeom prst="roundRect">
              <a:avLst>
                <a:gd name="adj" fmla="val 4679"/>
              </a:avLst>
            </a:prstGeom>
            <a:noFill/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defTabSz="180000"/>
              <a:r>
                <a:rPr lang="en-US" altLang="ko-KR" sz="1200" dirty="0"/>
                <a:t>input[type=text] { </a:t>
              </a:r>
            </a:p>
            <a:p>
              <a:pPr defTabSz="180000"/>
              <a:r>
                <a:rPr lang="en-US" altLang="ko-KR" sz="1200" dirty="0"/>
                <a:t>	color : red;</a:t>
              </a:r>
            </a:p>
            <a:p>
              <a:pPr defTabSz="180000"/>
              <a:r>
                <a:rPr lang="en-US" altLang="ko-KR" sz="1200" dirty="0"/>
                <a:t>}</a:t>
              </a:r>
              <a:endParaRPr lang="ko-KR" altLang="en-US" sz="1200" dirty="0"/>
            </a:p>
            <a:p>
              <a:pPr defTabSz="180000"/>
              <a:r>
                <a:rPr lang="en-US" altLang="ko-KR" sz="1200" b="1" dirty="0"/>
                <a:t>input[type=text]</a:t>
              </a:r>
              <a:r>
                <a:rPr lang="en-US" altLang="ko-KR" sz="1200" b="1" dirty="0">
                  <a:solidFill>
                    <a:srgbClr val="C00000"/>
                  </a:solidFill>
                </a:rPr>
                <a:t>:hover</a:t>
              </a:r>
              <a:r>
                <a:rPr lang="en-US" altLang="ko-KR" sz="1200" dirty="0">
                  <a:solidFill>
                    <a:srgbClr val="C00000"/>
                  </a:solidFill>
                </a:rPr>
                <a:t> </a:t>
              </a:r>
              <a:r>
                <a:rPr lang="en-US" altLang="ko-KR" sz="1200" dirty="0"/>
                <a:t>{</a:t>
              </a:r>
            </a:p>
            <a:p>
              <a:pPr defTabSz="180000"/>
              <a:r>
                <a:rPr lang="en-US" altLang="ko-KR" sz="1200" dirty="0"/>
                <a:t>	</a:t>
              </a:r>
              <a:r>
                <a:rPr lang="en-US" altLang="ko-KR" sz="1200" b="1" dirty="0">
                  <a:solidFill>
                    <a:srgbClr val="C00000"/>
                  </a:solidFill>
                </a:rPr>
                <a:t>background : </a:t>
              </a:r>
              <a:r>
                <a:rPr lang="en-US" altLang="ko-KR" sz="1200" b="1" dirty="0" err="1">
                  <a:solidFill>
                    <a:srgbClr val="C00000"/>
                  </a:solidFill>
                </a:rPr>
                <a:t>aliceblue</a:t>
              </a:r>
              <a:r>
                <a:rPr lang="en-US" altLang="ko-KR" sz="1200" b="1" dirty="0">
                  <a:solidFill>
                    <a:srgbClr val="C00000"/>
                  </a:solidFill>
                </a:rPr>
                <a:t>; </a:t>
              </a:r>
            </a:p>
            <a:p>
              <a:pPr defTabSz="180000"/>
              <a:r>
                <a:rPr lang="en-US" altLang="ko-KR" sz="1200" dirty="0"/>
                <a:t>}</a:t>
              </a:r>
              <a:endParaRPr lang="ko-KR" altLang="en-US" sz="1200" dirty="0"/>
            </a:p>
          </p:txBody>
        </p:sp>
        <p:pic>
          <p:nvPicPr>
            <p:cNvPr id="17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35594" y="4642681"/>
              <a:ext cx="2214841" cy="471753"/>
            </a:xfrm>
            <a:prstGeom prst="rect">
              <a:avLst/>
            </a:prstGeom>
            <a:noFill/>
            <a:ln w="9525">
              <a:solidFill>
                <a:schemeClr val="accent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18" name="TextBox 17"/>
            <p:cNvSpPr txBox="1"/>
            <p:nvPr/>
          </p:nvSpPr>
          <p:spPr>
            <a:xfrm>
              <a:off x="3004195" y="4493792"/>
              <a:ext cx="869149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>
                  <a:solidFill>
                    <a:srgbClr val="C00000"/>
                  </a:solidFill>
                </a:rPr>
                <a:t>CSS </a:t>
              </a:r>
              <a:r>
                <a:rPr lang="ko-KR" altLang="en-US" sz="1050" dirty="0">
                  <a:solidFill>
                    <a:srgbClr val="C00000"/>
                  </a:solidFill>
                </a:rPr>
                <a:t>스타일</a:t>
              </a:r>
            </a:p>
          </p:txBody>
        </p:sp>
        <p:sp>
          <p:nvSpPr>
            <p:cNvPr id="19" name="아래쪽 화살표 18"/>
            <p:cNvSpPr/>
            <p:nvPr/>
          </p:nvSpPr>
          <p:spPr>
            <a:xfrm>
              <a:off x="5611658" y="5163022"/>
              <a:ext cx="167084" cy="282877"/>
            </a:xfrm>
            <a:prstGeom prst="down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0" name="Picture 5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21455" y="5477527"/>
              <a:ext cx="2214841" cy="471753"/>
            </a:xfrm>
            <a:prstGeom prst="rect">
              <a:avLst/>
            </a:prstGeom>
            <a:noFill/>
            <a:ln w="9525">
              <a:solidFill>
                <a:schemeClr val="accent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21" name="직사각형 20"/>
            <p:cNvSpPr/>
            <p:nvPr/>
          </p:nvSpPr>
          <p:spPr>
            <a:xfrm>
              <a:off x="4616707" y="6025965"/>
              <a:ext cx="3024336" cy="35762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chemeClr val="tx1"/>
                  </a:solidFill>
                </a:rPr>
                <a:t>마우스가 올라오면 입력 창이 </a:t>
              </a:r>
              <a:r>
                <a:rPr lang="en-US" altLang="ko-KR" sz="1000" dirty="0" err="1">
                  <a:solidFill>
                    <a:schemeClr val="tx1"/>
                  </a:solidFill>
                </a:rPr>
                <a:t>aliceblue</a:t>
              </a:r>
              <a:r>
                <a:rPr lang="ko-KR" altLang="en-US" sz="1000" dirty="0">
                  <a:solidFill>
                    <a:schemeClr val="tx1"/>
                  </a:solidFill>
                </a:rPr>
                <a:t>로 변경</a:t>
              </a:r>
            </a:p>
          </p:txBody>
        </p:sp>
        <p:sp>
          <p:nvSpPr>
            <p:cNvPr id="22" name="자유형 21"/>
            <p:cNvSpPr/>
            <p:nvPr/>
          </p:nvSpPr>
          <p:spPr>
            <a:xfrm>
              <a:off x="2943225" y="5657850"/>
              <a:ext cx="3076575" cy="305507"/>
            </a:xfrm>
            <a:custGeom>
              <a:avLst/>
              <a:gdLst>
                <a:gd name="connsiteX0" fmla="*/ 0 w 3076575"/>
                <a:gd name="connsiteY0" fmla="*/ 0 h 305507"/>
                <a:gd name="connsiteX1" fmla="*/ 1323975 w 3076575"/>
                <a:gd name="connsiteY1" fmla="*/ 104775 h 305507"/>
                <a:gd name="connsiteX2" fmla="*/ 2790825 w 3076575"/>
                <a:gd name="connsiteY2" fmla="*/ 304800 h 305507"/>
                <a:gd name="connsiteX3" fmla="*/ 3076575 w 3076575"/>
                <a:gd name="connsiteY3" fmla="*/ 28575 h 305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76575" h="305507">
                  <a:moveTo>
                    <a:pt x="0" y="0"/>
                  </a:moveTo>
                  <a:cubicBezTo>
                    <a:pt x="429419" y="26987"/>
                    <a:pt x="858838" y="53975"/>
                    <a:pt x="1323975" y="104775"/>
                  </a:cubicBezTo>
                  <a:cubicBezTo>
                    <a:pt x="1789112" y="155575"/>
                    <a:pt x="2498725" y="317500"/>
                    <a:pt x="2790825" y="304800"/>
                  </a:cubicBezTo>
                  <a:cubicBezTo>
                    <a:pt x="3082925" y="292100"/>
                    <a:pt x="3025775" y="155575"/>
                    <a:pt x="3076575" y="28575"/>
                  </a:cubicBezTo>
                </a:path>
              </a:pathLst>
            </a:custGeom>
            <a:noFill/>
            <a:ln w="9525">
              <a:solidFill>
                <a:srgbClr val="C00000"/>
              </a:solidFill>
              <a:prstDash val="dash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57270071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07504" y="1412776"/>
            <a:ext cx="5328592" cy="486287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000" dirty="0"/>
              <a:t>&lt;!DOCTYPE html&gt;</a:t>
            </a:r>
          </a:p>
          <a:p>
            <a:pPr defTabSz="180000"/>
            <a:r>
              <a:rPr lang="en-US" altLang="ko-KR" sz="1000" dirty="0"/>
              <a:t>&lt;html&gt;&lt;head&gt;&lt;title&gt;</a:t>
            </a:r>
            <a:r>
              <a:rPr lang="ko-KR" altLang="en-US" sz="1000" dirty="0"/>
              <a:t>폼 스타일 주기</a:t>
            </a:r>
            <a:r>
              <a:rPr lang="en-US" altLang="ko-KR" sz="1000" dirty="0"/>
              <a:t>&lt;/title&gt;</a:t>
            </a:r>
          </a:p>
          <a:p>
            <a:pPr defTabSz="180000"/>
            <a:r>
              <a:rPr lang="en-US" altLang="ko-KR" sz="1000" dirty="0"/>
              <a:t>&lt;style&gt;</a:t>
            </a:r>
          </a:p>
          <a:p>
            <a:pPr defTabSz="180000"/>
            <a:r>
              <a:rPr lang="en-US" altLang="ko-KR" sz="1000" b="1" dirty="0"/>
              <a:t>input[type=text] { </a:t>
            </a:r>
            <a:r>
              <a:rPr lang="en-US" altLang="ko-KR" sz="1000" dirty="0"/>
              <a:t>/* text </a:t>
            </a:r>
            <a:r>
              <a:rPr lang="ko-KR" altLang="en-US" sz="1000" dirty="0"/>
              <a:t>창에만 적용 *</a:t>
            </a:r>
            <a:r>
              <a:rPr lang="en-US" altLang="ko-KR" sz="1000" dirty="0"/>
              <a:t>/</a:t>
            </a:r>
            <a:endParaRPr lang="en-US" altLang="ko-KR" sz="1000" b="1" dirty="0"/>
          </a:p>
          <a:p>
            <a:pPr defTabSz="180000"/>
            <a:r>
              <a:rPr lang="en-US" altLang="ko-KR" sz="1000" dirty="0"/>
              <a:t>	color : red; </a:t>
            </a:r>
          </a:p>
          <a:p>
            <a:pPr defTabSz="180000"/>
            <a:r>
              <a:rPr lang="en-US" altLang="ko-KR" sz="1000" dirty="0"/>
              <a:t>}</a:t>
            </a:r>
          </a:p>
          <a:p>
            <a:pPr defTabSz="180000"/>
            <a:r>
              <a:rPr lang="en-US" altLang="ko-KR" sz="1000" b="1" dirty="0" err="1"/>
              <a:t>input:hover</a:t>
            </a:r>
            <a:r>
              <a:rPr lang="en-US" altLang="ko-KR" sz="1000" b="1" dirty="0"/>
              <a:t>, </a:t>
            </a:r>
            <a:r>
              <a:rPr lang="en-US" altLang="ko-KR" sz="1000" b="1" dirty="0" err="1"/>
              <a:t>textarea:hover</a:t>
            </a:r>
            <a:r>
              <a:rPr lang="en-US" altLang="ko-KR" sz="1000" b="1" dirty="0"/>
              <a:t> { </a:t>
            </a:r>
            <a:r>
              <a:rPr lang="en-US" altLang="ko-KR" sz="1000" dirty="0"/>
              <a:t>/* </a:t>
            </a:r>
            <a:r>
              <a:rPr lang="ko-KR" altLang="en-US" sz="1000" dirty="0"/>
              <a:t>마우스 올라 올 때 *</a:t>
            </a:r>
            <a:r>
              <a:rPr lang="en-US" altLang="ko-KR" sz="1000" dirty="0"/>
              <a:t>/</a:t>
            </a:r>
          </a:p>
          <a:p>
            <a:pPr defTabSz="180000"/>
            <a:r>
              <a:rPr lang="en-US" altLang="ko-KR" sz="1000" dirty="0"/>
              <a:t>	background : </a:t>
            </a:r>
            <a:r>
              <a:rPr lang="en-US" altLang="ko-KR" sz="1000" dirty="0" err="1"/>
              <a:t>aliceblue</a:t>
            </a:r>
            <a:r>
              <a:rPr lang="en-US" altLang="ko-KR" sz="1000" dirty="0"/>
              <a:t>;</a:t>
            </a:r>
          </a:p>
          <a:p>
            <a:pPr defTabSz="180000"/>
            <a:r>
              <a:rPr lang="en-US" altLang="ko-KR" sz="1000" dirty="0"/>
              <a:t>}</a:t>
            </a:r>
          </a:p>
          <a:p>
            <a:pPr defTabSz="180000"/>
            <a:r>
              <a:rPr lang="en-US" altLang="ko-KR" sz="1000" b="1" dirty="0"/>
              <a:t>input[type=text]:focus, input[type=email]:focus { </a:t>
            </a:r>
            <a:r>
              <a:rPr lang="en-US" altLang="ko-KR" sz="1000" dirty="0"/>
              <a:t>/* </a:t>
            </a:r>
            <a:r>
              <a:rPr lang="ko-KR" altLang="en-US" sz="1000" dirty="0"/>
              <a:t>포커스 받을 때 *</a:t>
            </a:r>
            <a:r>
              <a:rPr lang="en-US" altLang="ko-KR" sz="1000" dirty="0"/>
              <a:t>/</a:t>
            </a:r>
          </a:p>
          <a:p>
            <a:pPr defTabSz="180000"/>
            <a:r>
              <a:rPr lang="en-US" altLang="ko-KR" sz="1000" dirty="0"/>
              <a:t>	font-size : 120%; </a:t>
            </a:r>
          </a:p>
          <a:p>
            <a:pPr defTabSz="180000"/>
            <a:r>
              <a:rPr lang="en-US" altLang="ko-KR" sz="1000" dirty="0"/>
              <a:t>}</a:t>
            </a:r>
          </a:p>
          <a:p>
            <a:pPr defTabSz="180000"/>
            <a:r>
              <a:rPr lang="en-US" altLang="ko-KR" sz="1000" b="1" dirty="0"/>
              <a:t>label {</a:t>
            </a:r>
          </a:p>
          <a:p>
            <a:pPr defTabSz="180000"/>
            <a:r>
              <a:rPr lang="en-US" altLang="ko-KR" sz="1000" dirty="0"/>
              <a:t>	display : block; /* </a:t>
            </a:r>
            <a:r>
              <a:rPr lang="ko-KR" altLang="en-US" sz="1000" dirty="0"/>
              <a:t>새 라인에서 시작 *</a:t>
            </a:r>
            <a:r>
              <a:rPr lang="en-US" altLang="ko-KR" sz="1000" dirty="0"/>
              <a:t>/</a:t>
            </a:r>
          </a:p>
          <a:p>
            <a:pPr defTabSz="180000"/>
            <a:r>
              <a:rPr lang="en-US" altLang="ko-KR" sz="1000" dirty="0"/>
              <a:t>	padding : 10px;</a:t>
            </a:r>
          </a:p>
          <a:p>
            <a:pPr defTabSz="180000"/>
            <a:r>
              <a:rPr lang="en-US" altLang="ko-KR" sz="1000" dirty="0"/>
              <a:t>}</a:t>
            </a:r>
          </a:p>
          <a:p>
            <a:pPr defTabSz="180000"/>
            <a:r>
              <a:rPr lang="en-US" altLang="ko-KR" sz="1000" b="1" dirty="0"/>
              <a:t>label span {</a:t>
            </a:r>
          </a:p>
          <a:p>
            <a:pPr defTabSz="180000"/>
            <a:r>
              <a:rPr lang="en-US" altLang="ko-KR" sz="1000" dirty="0"/>
              <a:t>	float : left;</a:t>
            </a:r>
          </a:p>
          <a:p>
            <a:pPr defTabSz="180000"/>
            <a:r>
              <a:rPr lang="en-US" altLang="ko-KR" sz="1000" dirty="0"/>
              <a:t>	width : 90px;</a:t>
            </a:r>
          </a:p>
          <a:p>
            <a:pPr defTabSz="180000"/>
            <a:r>
              <a:rPr lang="en-US" altLang="ko-KR" sz="1000" dirty="0"/>
              <a:t>	text-align : right;</a:t>
            </a:r>
          </a:p>
          <a:p>
            <a:pPr defTabSz="180000"/>
            <a:r>
              <a:rPr lang="en-US" altLang="ko-KR" sz="1000" dirty="0"/>
              <a:t>	padding : 10px;</a:t>
            </a:r>
          </a:p>
          <a:p>
            <a:pPr defTabSz="180000"/>
            <a:r>
              <a:rPr lang="en-US" altLang="ko-KR" sz="1000" dirty="0"/>
              <a:t>}</a:t>
            </a:r>
          </a:p>
          <a:p>
            <a:pPr defTabSz="180000"/>
            <a:r>
              <a:rPr lang="en-US" altLang="ko-KR" sz="1000" dirty="0"/>
              <a:t>&lt;/style&gt;</a:t>
            </a:r>
          </a:p>
          <a:p>
            <a:pPr defTabSz="180000"/>
            <a:r>
              <a:rPr lang="en-US" altLang="ko-KR" sz="1000" dirty="0"/>
              <a:t>&lt;/head&gt;</a:t>
            </a:r>
          </a:p>
          <a:p>
            <a:pPr defTabSz="180000"/>
            <a:r>
              <a:rPr lang="en-US" altLang="ko-KR" sz="1000" dirty="0"/>
              <a:t>&lt;body&gt;</a:t>
            </a:r>
          </a:p>
          <a:p>
            <a:pPr defTabSz="180000"/>
            <a:r>
              <a:rPr lang="en-US" altLang="ko-KR" sz="1000" dirty="0"/>
              <a:t>&lt;h3&gt;CONTACT US&lt;/h3&gt;</a:t>
            </a:r>
          </a:p>
          <a:p>
            <a:pPr defTabSz="180000"/>
            <a:r>
              <a:rPr lang="en-US" altLang="ko-KR" sz="1000" dirty="0"/>
              <a:t>&lt;</a:t>
            </a:r>
            <a:r>
              <a:rPr lang="en-US" altLang="ko-KR" sz="1000" dirty="0" err="1"/>
              <a:t>hr</a:t>
            </a:r>
            <a:r>
              <a:rPr lang="en-US" altLang="ko-KR" sz="1000" dirty="0"/>
              <a:t>&gt;</a:t>
            </a:r>
          </a:p>
          <a:p>
            <a:pPr defTabSz="180000"/>
            <a:r>
              <a:rPr lang="en-US" altLang="ko-KR" sz="1000" dirty="0"/>
              <a:t>&lt;form&gt;</a:t>
            </a:r>
          </a:p>
          <a:p>
            <a:pPr defTabSz="180000"/>
            <a:r>
              <a:rPr lang="en-US" altLang="ko-KR" sz="1000" dirty="0"/>
              <a:t>	&lt;label&gt;</a:t>
            </a:r>
          </a:p>
          <a:p>
            <a:pPr defTabSz="180000"/>
            <a:r>
              <a:rPr lang="en-US" altLang="ko-KR" sz="1000" dirty="0"/>
              <a:t>		&lt;span&gt;Name&lt;/span&gt;&lt;input type="text" placeholder="Elvis"&gt;&lt;</a:t>
            </a:r>
            <a:r>
              <a:rPr lang="en-US" altLang="ko-KR" sz="1000" dirty="0" err="1"/>
              <a:t>br</a:t>
            </a:r>
            <a:r>
              <a:rPr lang="en-US" altLang="ko-KR" sz="1000" dirty="0"/>
              <a:t>&gt;</a:t>
            </a:r>
          </a:p>
          <a:p>
            <a:pPr defTabSz="180000"/>
            <a:r>
              <a:rPr lang="en-US" altLang="ko-KR" sz="1000" dirty="0"/>
              <a:t>	&lt;/label&gt;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3249511" y="1496817"/>
            <a:ext cx="5760640" cy="186974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050" dirty="0"/>
              <a:t>	&lt;label&gt;</a:t>
            </a:r>
          </a:p>
          <a:p>
            <a:pPr defTabSz="180000"/>
            <a:r>
              <a:rPr lang="en-US" altLang="ko-KR" sz="1050" dirty="0"/>
              <a:t>		&lt;span&gt;Email&lt;/span&gt;&lt;input type="email" placeholder="elvis@graceland.com"&gt;</a:t>
            </a:r>
          </a:p>
          <a:p>
            <a:pPr defTabSz="180000"/>
            <a:r>
              <a:rPr lang="en-US" altLang="ko-KR" sz="1050" dirty="0"/>
              <a:t>	&lt;/label&gt;</a:t>
            </a:r>
          </a:p>
          <a:p>
            <a:pPr defTabSz="180000"/>
            <a:r>
              <a:rPr lang="en-US" altLang="ko-KR" sz="1050" dirty="0"/>
              <a:t>	&lt;label&gt;</a:t>
            </a:r>
          </a:p>
          <a:p>
            <a:pPr defTabSz="180000"/>
            <a:r>
              <a:rPr lang="en-US" altLang="ko-KR" sz="1050" dirty="0"/>
              <a:t>		&lt;span&gt;Comment&lt;/span&gt;&lt;</a:t>
            </a:r>
            <a:r>
              <a:rPr lang="en-US" altLang="ko-KR" sz="1050" dirty="0" err="1"/>
              <a:t>textarea</a:t>
            </a:r>
            <a:r>
              <a:rPr lang="en-US" altLang="ko-KR" sz="1050" dirty="0"/>
              <a:t> placeholder="</a:t>
            </a:r>
            <a:r>
              <a:rPr lang="ko-KR" altLang="en-US" sz="1050" dirty="0"/>
              <a:t>메시지를 남겨주세요</a:t>
            </a:r>
            <a:r>
              <a:rPr lang="en-US" altLang="ko-KR" sz="1050" dirty="0"/>
              <a:t>"&gt;&lt;/</a:t>
            </a:r>
            <a:r>
              <a:rPr lang="en-US" altLang="ko-KR" sz="1050" dirty="0" err="1"/>
              <a:t>textarea</a:t>
            </a:r>
            <a:r>
              <a:rPr lang="en-US" altLang="ko-KR" sz="1050" dirty="0"/>
              <a:t>&gt;</a:t>
            </a:r>
          </a:p>
          <a:p>
            <a:pPr defTabSz="180000"/>
            <a:r>
              <a:rPr lang="en-US" altLang="ko-KR" sz="1050" dirty="0"/>
              <a:t>	&lt;/label&gt;</a:t>
            </a:r>
          </a:p>
          <a:p>
            <a:pPr defTabSz="180000"/>
            <a:r>
              <a:rPr lang="en-US" altLang="ko-KR" sz="1050" dirty="0"/>
              <a:t>	&lt;label&gt;</a:t>
            </a:r>
          </a:p>
          <a:p>
            <a:pPr defTabSz="180000"/>
            <a:r>
              <a:rPr lang="en-US" altLang="ko-KR" sz="1050" dirty="0"/>
              <a:t>		&lt;span&gt;&lt;/span&gt;&lt;input type="submit" value="submit"&gt;</a:t>
            </a:r>
          </a:p>
          <a:p>
            <a:pPr defTabSz="180000"/>
            <a:r>
              <a:rPr lang="en-US" altLang="ko-KR" sz="1050" dirty="0"/>
              <a:t>	&lt;/label&gt;</a:t>
            </a:r>
          </a:p>
          <a:p>
            <a:pPr defTabSz="180000"/>
            <a:r>
              <a:rPr lang="en-US" altLang="ko-KR" sz="1050" dirty="0"/>
              <a:t>&lt;/form&gt;</a:t>
            </a:r>
          </a:p>
          <a:p>
            <a:pPr defTabSz="180000"/>
            <a:r>
              <a:rPr lang="en-US" altLang="ko-KR" sz="1050" dirty="0"/>
              <a:t>&lt;/body&gt;&lt;/html&gt;</a:t>
            </a:r>
            <a:endParaRPr lang="ko-KR" altLang="en-US" sz="1050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8024" y="3677806"/>
            <a:ext cx="3288414" cy="287464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/>
              <a:t>5-11 </a:t>
            </a:r>
            <a:r>
              <a:rPr lang="ko-KR" altLang="en-US" dirty="0"/>
              <a:t>스타일로 폼 꾸미기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36</a:t>
            </a:fld>
            <a:endParaRPr lang="ko-KR" altLang="en-US"/>
          </a:p>
        </p:txBody>
      </p:sp>
      <p:sp>
        <p:nvSpPr>
          <p:cNvPr id="6" name="모서리가 둥근 사각형 설명선 5"/>
          <p:cNvSpPr/>
          <p:nvPr/>
        </p:nvSpPr>
        <p:spPr>
          <a:xfrm>
            <a:off x="7568620" y="5371795"/>
            <a:ext cx="1497632" cy="608782"/>
          </a:xfrm>
          <a:prstGeom prst="wedgeRoundRectCallout">
            <a:avLst>
              <a:gd name="adj1" fmla="val -42133"/>
              <a:gd name="adj2" fmla="val -8163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sz="1000" dirty="0">
                <a:solidFill>
                  <a:schemeClr val="tx1"/>
                </a:solidFill>
              </a:rPr>
              <a:t>마우스가 올라가면 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just"/>
            <a:r>
              <a:rPr lang="ko-KR" altLang="en-US" sz="1000" dirty="0">
                <a:solidFill>
                  <a:schemeClr val="tx1"/>
                </a:solidFill>
              </a:rPr>
              <a:t>배경색이 </a:t>
            </a:r>
            <a:r>
              <a:rPr lang="en-US" altLang="ko-KR" sz="1000" dirty="0" err="1">
                <a:solidFill>
                  <a:schemeClr val="tx1"/>
                </a:solidFill>
              </a:rPr>
              <a:t>aliceblue</a:t>
            </a:r>
            <a:r>
              <a:rPr lang="ko-KR" altLang="en-US" sz="1000" dirty="0">
                <a:solidFill>
                  <a:schemeClr val="tx1"/>
                </a:solidFill>
              </a:rPr>
              <a:t>로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just"/>
            <a:r>
              <a:rPr lang="ko-KR" altLang="en-US" sz="1000" dirty="0">
                <a:solidFill>
                  <a:schemeClr val="tx1"/>
                </a:solidFill>
              </a:rPr>
              <a:t> 바뀜</a:t>
            </a:r>
          </a:p>
        </p:txBody>
      </p:sp>
      <p:sp>
        <p:nvSpPr>
          <p:cNvPr id="7" name="모서리가 둥근 사각형 설명선 6"/>
          <p:cNvSpPr/>
          <p:nvPr/>
        </p:nvSpPr>
        <p:spPr>
          <a:xfrm>
            <a:off x="6743450" y="4507698"/>
            <a:ext cx="1761274" cy="410013"/>
          </a:xfrm>
          <a:prstGeom prst="wedgeRoundRectCallout">
            <a:avLst>
              <a:gd name="adj1" fmla="val -48854"/>
              <a:gd name="adj2" fmla="val 89583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sz="1000" dirty="0">
                <a:solidFill>
                  <a:schemeClr val="tx1"/>
                </a:solidFill>
              </a:rPr>
              <a:t>포커스를 받으면 글자 크기는 </a:t>
            </a:r>
            <a:r>
              <a:rPr lang="en-US" altLang="ko-KR" sz="1000" dirty="0">
                <a:solidFill>
                  <a:schemeClr val="tx1"/>
                </a:solidFill>
              </a:rPr>
              <a:t>120%</a:t>
            </a:r>
            <a:r>
              <a:rPr lang="ko-KR" altLang="en-US" sz="1000" dirty="0">
                <a:solidFill>
                  <a:schemeClr val="tx1"/>
                </a:solidFill>
              </a:rPr>
              <a:t> 커짐</a:t>
            </a:r>
          </a:p>
        </p:txBody>
      </p:sp>
    </p:spTree>
    <p:extLst>
      <p:ext uri="{BB962C8B-B14F-4D97-AF65-F5344CB8AC3E}">
        <p14:creationId xmlns:p14="http://schemas.microsoft.com/office/powerpoint/2010/main" val="12675786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CSS3 </a:t>
            </a:r>
            <a:r>
              <a:rPr lang="ko-KR" altLang="en-US"/>
              <a:t>스타일로 태그에 동적 변화 만들기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CSS3</a:t>
            </a:r>
            <a:r>
              <a:rPr lang="ko-KR" altLang="en-US" dirty="0"/>
              <a:t>로만 </a:t>
            </a:r>
            <a:r>
              <a:rPr lang="en-US" altLang="ko-KR" dirty="0"/>
              <a:t>HTML </a:t>
            </a:r>
            <a:r>
              <a:rPr lang="ko-KR" altLang="en-US" dirty="0"/>
              <a:t>태그 모양의 동적 변화 가능</a:t>
            </a:r>
            <a:endParaRPr lang="en-US" altLang="ko-KR" dirty="0"/>
          </a:p>
          <a:p>
            <a:pPr lvl="1"/>
            <a:r>
              <a:rPr lang="ko-KR" altLang="en-US" dirty="0"/>
              <a:t>자바스크립트로</a:t>
            </a:r>
            <a:r>
              <a:rPr lang="en-US" altLang="ko-KR" dirty="0"/>
              <a:t> </a:t>
            </a:r>
            <a:r>
              <a:rPr lang="ko-KR" altLang="en-US" dirty="0"/>
              <a:t>구현하던 것을 </a:t>
            </a:r>
            <a:r>
              <a:rPr lang="en-US" altLang="ko-KR" dirty="0"/>
              <a:t>CSS3</a:t>
            </a:r>
            <a:r>
              <a:rPr lang="ko-KR" altLang="en-US" dirty="0"/>
              <a:t>로 작성 가능</a:t>
            </a:r>
            <a:endParaRPr lang="en-US" altLang="ko-KR" dirty="0"/>
          </a:p>
          <a:p>
            <a:pPr lvl="1"/>
            <a:r>
              <a:rPr lang="en-US" altLang="ko-KR" dirty="0"/>
              <a:t>3 </a:t>
            </a:r>
            <a:r>
              <a:rPr lang="ko-KR" altLang="en-US" dirty="0"/>
              <a:t>가지 기법 지원</a:t>
            </a:r>
            <a:endParaRPr lang="en-US" altLang="ko-KR" dirty="0"/>
          </a:p>
          <a:p>
            <a:pPr lvl="2"/>
            <a:r>
              <a:rPr lang="ko-KR" altLang="en-US" dirty="0"/>
              <a:t>애니메이션</a:t>
            </a:r>
            <a:r>
              <a:rPr lang="en-US" altLang="ko-KR" dirty="0"/>
              <a:t>(animation) </a:t>
            </a:r>
          </a:p>
          <a:p>
            <a:pPr lvl="2"/>
            <a:r>
              <a:rPr lang="ko-KR" altLang="en-US" dirty="0"/>
              <a:t>전환</a:t>
            </a:r>
            <a:r>
              <a:rPr lang="en-US" altLang="ko-KR" dirty="0"/>
              <a:t>(transition)</a:t>
            </a:r>
          </a:p>
          <a:p>
            <a:pPr lvl="2"/>
            <a:r>
              <a:rPr lang="ko-KR" altLang="en-US" dirty="0"/>
              <a:t>변환</a:t>
            </a:r>
            <a:r>
              <a:rPr lang="en-US" altLang="ko-KR" dirty="0"/>
              <a:t>(transform)</a:t>
            </a:r>
          </a:p>
          <a:p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992028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CSS3</a:t>
            </a:r>
            <a:r>
              <a:rPr lang="ko-KR" altLang="en-US"/>
              <a:t>로 애니메이션 만들기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1"/>
            <a:r>
              <a:rPr lang="en-US" altLang="ko-KR" sz="1800" dirty="0"/>
              <a:t>HTML </a:t>
            </a:r>
            <a:r>
              <a:rPr lang="ko-KR" altLang="en-US" sz="1800" dirty="0"/>
              <a:t>태그의 모양 변화를 시간 단위로 설정</a:t>
            </a:r>
            <a:endParaRPr lang="en-US" altLang="ko-KR" sz="1800" dirty="0"/>
          </a:p>
          <a:p>
            <a:pPr lvl="1"/>
            <a:r>
              <a:rPr lang="ko-KR" altLang="en-US" sz="1800" dirty="0"/>
              <a:t>애니메이션 코딩 작업</a:t>
            </a:r>
            <a:endParaRPr lang="en-US" altLang="ko-KR" sz="1800" dirty="0"/>
          </a:p>
          <a:p>
            <a:pPr marL="685800" lvl="2" indent="0">
              <a:buNone/>
            </a:pPr>
            <a:r>
              <a:rPr lang="en-US" altLang="ko-KR" sz="1600" b="1" u="sng" dirty="0"/>
              <a:t>1. @</a:t>
            </a:r>
            <a:r>
              <a:rPr lang="en-US" altLang="ko-KR" sz="1600" b="1" u="sng" dirty="0" err="1"/>
              <a:t>keyframes</a:t>
            </a:r>
            <a:r>
              <a:rPr lang="ko-KR" altLang="en-US" sz="1600" b="1" u="sng" dirty="0"/>
              <a:t>으로 </a:t>
            </a:r>
            <a:r>
              <a:rPr lang="en-US" altLang="ko-KR" sz="1600" b="1" u="sng" dirty="0"/>
              <a:t>HTML </a:t>
            </a:r>
            <a:r>
              <a:rPr lang="ko-KR" altLang="en-US" sz="1600" b="1" u="sng" dirty="0"/>
              <a:t>태그의 </a:t>
            </a:r>
            <a:r>
              <a:rPr lang="ko-KR" altLang="en-US" sz="1600" b="1" u="sng" dirty="0" err="1"/>
              <a:t>시간별</a:t>
            </a:r>
            <a:r>
              <a:rPr lang="ko-KR" altLang="en-US" sz="1600" b="1" u="sng" dirty="0"/>
              <a:t> 모양 변화 만들기</a:t>
            </a:r>
          </a:p>
          <a:p>
            <a:pPr lvl="2"/>
            <a:endParaRPr lang="en-US" altLang="ko-KR" sz="1600" dirty="0"/>
          </a:p>
          <a:p>
            <a:pPr lvl="2"/>
            <a:endParaRPr lang="en-US" altLang="ko-KR" sz="1600" dirty="0"/>
          </a:p>
          <a:p>
            <a:pPr lvl="2"/>
            <a:endParaRPr lang="en-US" altLang="ko-KR" sz="1600" dirty="0"/>
          </a:p>
          <a:p>
            <a:pPr lvl="2"/>
            <a:endParaRPr lang="en-US" altLang="ko-KR" sz="1600" dirty="0"/>
          </a:p>
          <a:p>
            <a:pPr lvl="2"/>
            <a:endParaRPr lang="en-US" altLang="ko-KR" sz="1600" dirty="0"/>
          </a:p>
          <a:p>
            <a:pPr lvl="2"/>
            <a:endParaRPr lang="en-US" altLang="ko-KR" sz="1600" dirty="0"/>
          </a:p>
          <a:p>
            <a:pPr lvl="2"/>
            <a:endParaRPr lang="en-US" altLang="ko-KR" sz="1600" dirty="0"/>
          </a:p>
          <a:p>
            <a:pPr marL="685800" lvl="2" indent="0">
              <a:buNone/>
            </a:pPr>
            <a:r>
              <a:rPr lang="en-US" altLang="ko-KR" sz="1600" b="1" u="sng" dirty="0"/>
              <a:t>2. </a:t>
            </a:r>
            <a:r>
              <a:rPr lang="ko-KR" altLang="en-US" sz="1600" b="1" u="sng" dirty="0"/>
              <a:t>애니메이션 스타일 시트 작성</a:t>
            </a:r>
          </a:p>
          <a:p>
            <a:pPr lvl="1"/>
            <a:endParaRPr lang="ko-KR" altLang="en-US" dirty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38</a:t>
            </a:fld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1606142" y="5802649"/>
            <a:ext cx="5873988" cy="86177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lIns="36000" rIns="36000">
            <a:spAutoFit/>
          </a:bodyPr>
          <a:lstStyle/>
          <a:p>
            <a:pPr defTabSz="180000"/>
            <a:r>
              <a:rPr lang="en-US" altLang="ko-KR" sz="1000" dirty="0"/>
              <a:t>span {</a:t>
            </a:r>
          </a:p>
          <a:p>
            <a:pPr defTabSz="180000"/>
            <a:r>
              <a:rPr lang="en-US" altLang="ko-KR" sz="1000" dirty="0"/>
              <a:t>	animation-name : </a:t>
            </a:r>
            <a:r>
              <a:rPr lang="en-US" altLang="ko-KR" sz="1000" dirty="0" err="1"/>
              <a:t>textColorAnimation</a:t>
            </a:r>
            <a:r>
              <a:rPr lang="en-US" altLang="ko-KR" sz="1000" dirty="0"/>
              <a:t>; 	/* </a:t>
            </a:r>
            <a:r>
              <a:rPr lang="ko-KR" altLang="en-US" sz="1000" dirty="0"/>
              <a:t>애니메이션 코드 이름 *</a:t>
            </a:r>
            <a:r>
              <a:rPr lang="en-US" altLang="ko-KR" sz="1000" dirty="0"/>
              <a:t>/</a:t>
            </a:r>
            <a:endParaRPr lang="ko-KR" altLang="en-US" sz="1000" dirty="0"/>
          </a:p>
          <a:p>
            <a:pPr defTabSz="180000"/>
            <a:r>
              <a:rPr lang="ko-KR" altLang="en-US" sz="1000" dirty="0"/>
              <a:t>	</a:t>
            </a:r>
            <a:r>
              <a:rPr lang="en-US" altLang="ko-KR" sz="1000" dirty="0"/>
              <a:t>animation-duration : 5s; 							/* </a:t>
            </a:r>
            <a:r>
              <a:rPr lang="ko-KR" altLang="en-US" sz="1000" dirty="0"/>
              <a:t>애니메이션 </a:t>
            </a:r>
            <a:r>
              <a:rPr lang="en-US" altLang="ko-KR" sz="1000" dirty="0"/>
              <a:t>1</a:t>
            </a:r>
            <a:r>
              <a:rPr lang="ko-KR" altLang="en-US" sz="1000" dirty="0"/>
              <a:t>회 시간은 </a:t>
            </a:r>
            <a:r>
              <a:rPr lang="en-US" altLang="ko-KR" sz="1000" dirty="0"/>
              <a:t>5</a:t>
            </a:r>
            <a:r>
              <a:rPr lang="ko-KR" altLang="en-US" sz="1000" dirty="0"/>
              <a:t>초 *</a:t>
            </a:r>
            <a:r>
              <a:rPr lang="en-US" altLang="ko-KR" sz="1000" dirty="0"/>
              <a:t>/</a:t>
            </a:r>
            <a:endParaRPr lang="ko-KR" altLang="en-US" sz="1000" dirty="0"/>
          </a:p>
          <a:p>
            <a:pPr defTabSz="180000"/>
            <a:r>
              <a:rPr lang="ko-KR" altLang="en-US" sz="1000" dirty="0"/>
              <a:t>	</a:t>
            </a:r>
            <a:r>
              <a:rPr lang="en-US" altLang="ko-KR" sz="1000" dirty="0"/>
              <a:t>animation-iteration-count : infinite; 			/* </a:t>
            </a:r>
            <a:r>
              <a:rPr lang="ko-KR" altLang="en-US" sz="1000" dirty="0"/>
              <a:t>무한 반복 *</a:t>
            </a:r>
            <a:r>
              <a:rPr lang="en-US" altLang="ko-KR" sz="1000" dirty="0"/>
              <a:t>/</a:t>
            </a:r>
            <a:endParaRPr lang="ko-KR" altLang="en-US" sz="1000" dirty="0"/>
          </a:p>
          <a:p>
            <a:pPr defTabSz="180000"/>
            <a:r>
              <a:rPr lang="en-US" altLang="ko-KR" sz="1000" dirty="0"/>
              <a:t>}</a:t>
            </a:r>
            <a:endParaRPr lang="ko-KR" altLang="en-US" sz="1000" dirty="0"/>
          </a:p>
        </p:txBody>
      </p:sp>
      <p:sp>
        <p:nvSpPr>
          <p:cNvPr id="11" name="직사각형 10"/>
          <p:cNvSpPr/>
          <p:nvPr/>
        </p:nvSpPr>
        <p:spPr>
          <a:xfrm>
            <a:off x="1634665" y="3498393"/>
            <a:ext cx="5845465" cy="86177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lIns="36000" rIns="36000">
            <a:spAutoFit/>
          </a:bodyPr>
          <a:lstStyle/>
          <a:p>
            <a:pPr defTabSz="180000"/>
            <a:r>
              <a:rPr lang="en-US" altLang="ko-KR" sz="1000" dirty="0"/>
              <a:t>@</a:t>
            </a:r>
            <a:r>
              <a:rPr lang="en-US" altLang="ko-KR" sz="1000" dirty="0" err="1"/>
              <a:t>keyframes</a:t>
            </a:r>
            <a:r>
              <a:rPr lang="en-US" altLang="ko-KR" sz="1000" dirty="0"/>
              <a:t> </a:t>
            </a:r>
            <a:r>
              <a:rPr lang="en-US" altLang="ko-KR" sz="1000" dirty="0" err="1"/>
              <a:t>textColorAnimation</a:t>
            </a:r>
            <a:r>
              <a:rPr lang="en-US" altLang="ko-KR" sz="1000" dirty="0"/>
              <a:t> {</a:t>
            </a:r>
          </a:p>
          <a:p>
            <a:pPr defTabSz="180000"/>
            <a:r>
              <a:rPr lang="en-US" altLang="ko-KR" sz="1000" dirty="0"/>
              <a:t>	0% { color : blue; } /* </a:t>
            </a:r>
            <a:r>
              <a:rPr lang="ko-KR" altLang="en-US" sz="1000" dirty="0"/>
              <a:t>시작 시</a:t>
            </a:r>
            <a:r>
              <a:rPr lang="en-US" altLang="ko-KR" sz="1000" dirty="0"/>
              <a:t>. 0% </a:t>
            </a:r>
            <a:r>
              <a:rPr lang="ko-KR" altLang="en-US" sz="1000" dirty="0"/>
              <a:t>대신 </a:t>
            </a:r>
            <a:r>
              <a:rPr lang="en-US" altLang="ko-KR" sz="1000" dirty="0"/>
              <a:t>from</a:t>
            </a:r>
            <a:r>
              <a:rPr lang="ko-KR" altLang="en-US" sz="1000" dirty="0"/>
              <a:t> 사용 가능 *</a:t>
            </a:r>
            <a:r>
              <a:rPr lang="en-US" altLang="ko-KR" sz="1000" dirty="0"/>
              <a:t>/</a:t>
            </a:r>
            <a:endParaRPr lang="ko-KR" altLang="en-US" sz="1000" dirty="0"/>
          </a:p>
          <a:p>
            <a:pPr defTabSz="180000"/>
            <a:r>
              <a:rPr lang="ko-KR" altLang="en-US" sz="1000" dirty="0"/>
              <a:t>	</a:t>
            </a:r>
            <a:r>
              <a:rPr lang="en-US" altLang="ko-KR" sz="1000" dirty="0"/>
              <a:t>30% { color : green; } /* 30% </a:t>
            </a:r>
            <a:r>
              <a:rPr lang="ko-KR" altLang="en-US" sz="1000" dirty="0"/>
              <a:t>경과 시까지 *</a:t>
            </a:r>
            <a:r>
              <a:rPr lang="en-US" altLang="ko-KR" sz="1000" dirty="0"/>
              <a:t>/</a:t>
            </a:r>
            <a:endParaRPr lang="ko-KR" altLang="en-US" sz="1000" dirty="0"/>
          </a:p>
          <a:p>
            <a:pPr defTabSz="180000"/>
            <a:r>
              <a:rPr lang="ko-KR" altLang="en-US" sz="1000" dirty="0"/>
              <a:t>	</a:t>
            </a:r>
            <a:r>
              <a:rPr lang="en-US" altLang="ko-KR" sz="1000" dirty="0"/>
              <a:t>100% { color : red; } /* </a:t>
            </a:r>
            <a:r>
              <a:rPr lang="ko-KR" altLang="en-US" sz="1000" dirty="0"/>
              <a:t>끝까지</a:t>
            </a:r>
            <a:r>
              <a:rPr lang="en-US" altLang="ko-KR" sz="1000" dirty="0"/>
              <a:t>. 100% </a:t>
            </a:r>
            <a:r>
              <a:rPr lang="ko-KR" altLang="en-US" sz="1000" dirty="0"/>
              <a:t>대신 </a:t>
            </a:r>
            <a:r>
              <a:rPr lang="en-US" altLang="ko-KR" sz="1000" dirty="0"/>
              <a:t>to </a:t>
            </a:r>
            <a:r>
              <a:rPr lang="ko-KR" altLang="en-US" sz="1000" dirty="0"/>
              <a:t>사용 가능 *</a:t>
            </a:r>
            <a:r>
              <a:rPr lang="en-US" altLang="ko-KR" sz="1000" dirty="0"/>
              <a:t>/</a:t>
            </a:r>
            <a:endParaRPr lang="ko-KR" altLang="en-US" sz="1000" dirty="0"/>
          </a:p>
          <a:p>
            <a:pPr defTabSz="180000"/>
            <a:r>
              <a:rPr lang="en-US" altLang="ko-KR" sz="1000" dirty="0"/>
              <a:t>}</a:t>
            </a:r>
            <a:endParaRPr lang="ko-KR" altLang="en-US" sz="10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142" y="2361899"/>
            <a:ext cx="5873988" cy="106448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6142" y="4859992"/>
            <a:ext cx="5873988" cy="884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95765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CSS3 </a:t>
            </a:r>
            <a:r>
              <a:rPr lang="ko-KR" altLang="en-US" dirty="0"/>
              <a:t>애니메이션 사례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39</a:t>
            </a:fld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971600" y="5090402"/>
            <a:ext cx="3294509" cy="677585"/>
          </a:xfrm>
          <a:prstGeom prst="roundRect">
            <a:avLst>
              <a:gd name="adj" fmla="val 8379"/>
            </a:avLst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200" dirty="0"/>
              <a:t>&lt;p&gt;</a:t>
            </a:r>
            <a:r>
              <a:rPr lang="en-US" altLang="ko-KR" sz="1200" b="1" dirty="0"/>
              <a:t>&lt;span&gt;span&lt;/span&gt;</a:t>
            </a:r>
            <a:r>
              <a:rPr lang="ko-KR" altLang="en-US" sz="1200" dirty="0"/>
              <a:t>텍스트를 </a:t>
            </a:r>
            <a:r>
              <a:rPr lang="en-US" altLang="ko-KR" sz="1200" dirty="0"/>
              <a:t>5</a:t>
            </a:r>
            <a:r>
              <a:rPr lang="ko-KR" altLang="en-US" sz="1200" dirty="0"/>
              <a:t>초에 </a:t>
            </a:r>
            <a:r>
              <a:rPr lang="en-US" altLang="ko-KR" sz="1200" dirty="0"/>
              <a:t>blue, green, red</a:t>
            </a:r>
            <a:r>
              <a:rPr lang="ko-KR" altLang="en-US" sz="1200" dirty="0"/>
              <a:t>로 무한 반복합니다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&lt;/p&gt;</a:t>
            </a:r>
            <a:endParaRPr lang="ko-KR" altLang="en-US" sz="1200" dirty="0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972320" y="2753871"/>
            <a:ext cx="3293790" cy="1976497"/>
          </a:xfrm>
          <a:prstGeom prst="roundRect">
            <a:avLst>
              <a:gd name="adj" fmla="val 4679"/>
            </a:avLst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200" dirty="0"/>
              <a:t>@</a:t>
            </a:r>
            <a:r>
              <a:rPr lang="en-US" altLang="ko-KR" sz="1200" dirty="0" err="1"/>
              <a:t>keyframes</a:t>
            </a:r>
            <a:r>
              <a:rPr lang="en-US" altLang="ko-KR" sz="1200" dirty="0"/>
              <a:t> </a:t>
            </a:r>
            <a:r>
              <a:rPr lang="en-US" altLang="ko-KR" sz="1200" b="1" dirty="0" err="1"/>
              <a:t>textColorAnimation</a:t>
            </a:r>
            <a:r>
              <a:rPr lang="en-US" altLang="ko-KR" sz="1200" dirty="0"/>
              <a:t> {</a:t>
            </a:r>
          </a:p>
          <a:p>
            <a:pPr defTabSz="180000" fontAlgn="base" latinLnBrk="0"/>
            <a:r>
              <a:rPr lang="en-US" altLang="ko-KR" sz="1200" dirty="0"/>
              <a:t>	0% { color : blue; }</a:t>
            </a:r>
            <a:endParaRPr lang="ko-KR" altLang="en-US" sz="1200" dirty="0"/>
          </a:p>
          <a:p>
            <a:pPr defTabSz="180000" fontAlgn="base" latinLnBrk="0"/>
            <a:r>
              <a:rPr lang="ko-KR" altLang="en-US" sz="1200" dirty="0"/>
              <a:t>	</a:t>
            </a:r>
            <a:r>
              <a:rPr lang="en-US" altLang="ko-KR" sz="1200" dirty="0"/>
              <a:t>30% { color : green; } </a:t>
            </a:r>
          </a:p>
          <a:p>
            <a:pPr defTabSz="180000" fontAlgn="base" latinLnBrk="0"/>
            <a:r>
              <a:rPr lang="ko-KR" altLang="en-US" sz="1200" dirty="0"/>
              <a:t>	</a:t>
            </a:r>
            <a:r>
              <a:rPr lang="en-US" altLang="ko-KR" sz="1200" dirty="0"/>
              <a:t>100% { color : red; }</a:t>
            </a:r>
            <a:endParaRPr lang="ko-KR" altLang="en-US" sz="1200" dirty="0"/>
          </a:p>
          <a:p>
            <a:pPr defTabSz="180000" fontAlgn="base" latinLnBrk="0"/>
            <a:r>
              <a:rPr lang="en-US" altLang="ko-KR" sz="1200" dirty="0"/>
              <a:t>}</a:t>
            </a:r>
            <a:endParaRPr lang="ko-KR" altLang="en-US" sz="1200" dirty="0"/>
          </a:p>
          <a:p>
            <a:pPr defTabSz="180000" fontAlgn="base" latinLnBrk="0"/>
            <a:r>
              <a:rPr lang="en-US" altLang="ko-KR" sz="1200" dirty="0"/>
              <a:t>span {</a:t>
            </a:r>
          </a:p>
          <a:p>
            <a:pPr defTabSz="180000" fontAlgn="base" latinLnBrk="0"/>
            <a:r>
              <a:rPr lang="en-US" altLang="ko-KR" sz="1200" dirty="0"/>
              <a:t>	animation-name : </a:t>
            </a:r>
            <a:r>
              <a:rPr lang="en-US" altLang="ko-KR" sz="1200" b="1" dirty="0" err="1"/>
              <a:t>textColorAnimation</a:t>
            </a:r>
            <a:r>
              <a:rPr lang="en-US" altLang="ko-KR" sz="1200" dirty="0"/>
              <a:t>; </a:t>
            </a:r>
            <a:endParaRPr lang="ko-KR" altLang="en-US" sz="1200" dirty="0"/>
          </a:p>
          <a:p>
            <a:pPr defTabSz="180000" fontAlgn="base" latinLnBrk="0"/>
            <a:r>
              <a:rPr lang="ko-KR" altLang="en-US" sz="1200" dirty="0"/>
              <a:t>	</a:t>
            </a:r>
            <a:r>
              <a:rPr lang="en-US" altLang="ko-KR" sz="1200" dirty="0"/>
              <a:t>animation-duration : 5s;</a:t>
            </a:r>
            <a:endParaRPr lang="ko-KR" altLang="en-US" sz="1200" dirty="0"/>
          </a:p>
          <a:p>
            <a:pPr defTabSz="180000" fontAlgn="base" latinLnBrk="0"/>
            <a:r>
              <a:rPr lang="ko-KR" altLang="en-US" sz="1200" dirty="0"/>
              <a:t>	</a:t>
            </a:r>
            <a:r>
              <a:rPr lang="en-US" altLang="ko-KR" sz="1200" dirty="0"/>
              <a:t>animation-iteration-count : infinite; </a:t>
            </a:r>
            <a:endParaRPr lang="ko-KR" altLang="en-US" sz="1200" dirty="0"/>
          </a:p>
          <a:p>
            <a:pPr defTabSz="180000" fontAlgn="base" latinLnBrk="0"/>
            <a:r>
              <a:rPr lang="en-US" altLang="ko-KR" sz="1200" dirty="0"/>
              <a:t>}</a:t>
            </a:r>
            <a:endParaRPr lang="ko-KR" altLang="en-US" sz="1200" dirty="0"/>
          </a:p>
        </p:txBody>
      </p:sp>
      <p:sp>
        <p:nvSpPr>
          <p:cNvPr id="17" name="TextBox 16"/>
          <p:cNvSpPr txBox="1"/>
          <p:nvPr/>
        </p:nvSpPr>
        <p:spPr>
          <a:xfrm>
            <a:off x="3419872" y="2492896"/>
            <a:ext cx="86914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rgbClr val="C00000"/>
                </a:solidFill>
              </a:rPr>
              <a:t>CSS </a:t>
            </a:r>
            <a:r>
              <a:rPr lang="ko-KR" altLang="en-US" sz="1050" dirty="0">
                <a:solidFill>
                  <a:srgbClr val="C00000"/>
                </a:solidFill>
              </a:rPr>
              <a:t>스타일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453482" y="4847066"/>
            <a:ext cx="85953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rgbClr val="C00000"/>
                </a:solidFill>
              </a:rPr>
              <a:t>HTML </a:t>
            </a:r>
            <a:r>
              <a:rPr lang="ko-KR" altLang="en-US" sz="1050" dirty="0">
                <a:solidFill>
                  <a:srgbClr val="C00000"/>
                </a:solidFill>
              </a:rPr>
              <a:t>코드</a:t>
            </a:r>
          </a:p>
        </p:txBody>
      </p:sp>
      <p:grpSp>
        <p:nvGrpSpPr>
          <p:cNvPr id="23" name="그룹 22"/>
          <p:cNvGrpSpPr/>
          <p:nvPr/>
        </p:nvGrpSpPr>
        <p:grpSpPr>
          <a:xfrm>
            <a:off x="4030827" y="2973367"/>
            <a:ext cx="4226015" cy="2534453"/>
            <a:chOff x="4030827" y="2973367"/>
            <a:chExt cx="4226015" cy="2534453"/>
          </a:xfrm>
        </p:grpSpPr>
        <p:sp>
          <p:nvSpPr>
            <p:cNvPr id="10" name="자유형 9"/>
            <p:cNvSpPr/>
            <p:nvPr/>
          </p:nvSpPr>
          <p:spPr>
            <a:xfrm rot="2476854">
              <a:off x="4030827" y="3794885"/>
              <a:ext cx="3193299" cy="917575"/>
            </a:xfrm>
            <a:custGeom>
              <a:avLst/>
              <a:gdLst>
                <a:gd name="connsiteX0" fmla="*/ 3996813 w 4432857"/>
                <a:gd name="connsiteY0" fmla="*/ 323850 h 773471"/>
                <a:gd name="connsiteX1" fmla="*/ 4101588 w 4432857"/>
                <a:gd name="connsiteY1" fmla="*/ 771525 h 773471"/>
                <a:gd name="connsiteX2" fmla="*/ 320163 w 4432857"/>
                <a:gd name="connsiteY2" fmla="*/ 466725 h 773471"/>
                <a:gd name="connsiteX3" fmla="*/ 463038 w 4432857"/>
                <a:gd name="connsiteY3" fmla="*/ 0 h 773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32857" h="773471">
                  <a:moveTo>
                    <a:pt x="3996813" y="323850"/>
                  </a:moveTo>
                  <a:cubicBezTo>
                    <a:pt x="4355588" y="535781"/>
                    <a:pt x="4714363" y="747713"/>
                    <a:pt x="4101588" y="771525"/>
                  </a:cubicBezTo>
                  <a:cubicBezTo>
                    <a:pt x="3488813" y="795338"/>
                    <a:pt x="926588" y="595313"/>
                    <a:pt x="320163" y="466725"/>
                  </a:cubicBezTo>
                  <a:cubicBezTo>
                    <a:pt x="-286262" y="338138"/>
                    <a:pt x="88388" y="169069"/>
                    <a:pt x="463038" y="0"/>
                  </a:cubicBezTo>
                </a:path>
              </a:pathLst>
            </a:custGeom>
            <a:noFill/>
            <a:ln w="9525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534141" y="5261599"/>
              <a:ext cx="74251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>
                  <a:solidFill>
                    <a:srgbClr val="C00000"/>
                  </a:solidFill>
                </a:rPr>
                <a:t>무한 반복</a:t>
              </a:r>
            </a:p>
          </p:txBody>
        </p:sp>
        <p:cxnSp>
          <p:nvCxnSpPr>
            <p:cNvPr id="7" name="직선 화살표 연결선 6"/>
            <p:cNvCxnSpPr>
              <a:stCxn id="30" idx="3"/>
              <a:endCxn id="32" idx="0"/>
            </p:cNvCxnSpPr>
            <p:nvPr/>
          </p:nvCxnSpPr>
          <p:spPr>
            <a:xfrm>
              <a:off x="6880819" y="3096478"/>
              <a:ext cx="1124191" cy="1229497"/>
            </a:xfrm>
            <a:prstGeom prst="straightConnector1">
              <a:avLst/>
            </a:prstGeom>
            <a:ln w="9525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 rot="2827402">
              <a:off x="7245122" y="3551412"/>
              <a:ext cx="750814" cy="256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>
                  <a:solidFill>
                    <a:srgbClr val="C00000"/>
                  </a:solidFill>
                </a:rPr>
                <a:t>5</a:t>
              </a:r>
              <a:r>
                <a:rPr lang="ko-KR" altLang="en-US" sz="1000" dirty="0">
                  <a:solidFill>
                    <a:srgbClr val="C00000"/>
                  </a:solidFill>
                </a:rPr>
                <a:t>초 경과</a:t>
              </a:r>
            </a:p>
          </p:txBody>
        </p:sp>
        <p:pic>
          <p:nvPicPr>
            <p:cNvPr id="6149" name="Picture 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02681" y="3133629"/>
              <a:ext cx="1588242" cy="660652"/>
            </a:xfrm>
            <a:prstGeom prst="rect">
              <a:avLst/>
            </a:prstGeom>
            <a:noFill/>
            <a:ln w="9525">
              <a:solidFill>
                <a:schemeClr val="accent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6153" name="Picture 9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56420" y="3328977"/>
              <a:ext cx="1588242" cy="660652"/>
            </a:xfrm>
            <a:prstGeom prst="rect">
              <a:avLst/>
            </a:prstGeom>
            <a:noFill/>
            <a:ln w="9525">
              <a:solidFill>
                <a:schemeClr val="accent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6152" name="Picture 8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81114" y="3534178"/>
              <a:ext cx="1588242" cy="660652"/>
            </a:xfrm>
            <a:prstGeom prst="rect">
              <a:avLst/>
            </a:prstGeom>
            <a:noFill/>
            <a:ln w="9525">
              <a:solidFill>
                <a:schemeClr val="accent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6151" name="Picture 7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05807" y="3766677"/>
              <a:ext cx="1588242" cy="660652"/>
            </a:xfrm>
            <a:prstGeom prst="rect">
              <a:avLst/>
            </a:prstGeom>
            <a:noFill/>
            <a:ln w="9525">
              <a:solidFill>
                <a:schemeClr val="accent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6154" name="Picture 10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05398" y="4027314"/>
              <a:ext cx="1588242" cy="660652"/>
            </a:xfrm>
            <a:prstGeom prst="rect">
              <a:avLst/>
            </a:prstGeom>
            <a:noFill/>
            <a:ln w="9525">
              <a:solidFill>
                <a:schemeClr val="accent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6150" name="Picture 6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9602" y="4343111"/>
              <a:ext cx="1588242" cy="660652"/>
            </a:xfrm>
            <a:prstGeom prst="rect">
              <a:avLst/>
            </a:prstGeom>
            <a:noFill/>
            <a:ln w="9525">
              <a:solidFill>
                <a:schemeClr val="accent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30" name="TextBox 29"/>
            <p:cNvSpPr txBox="1"/>
            <p:nvPr/>
          </p:nvSpPr>
          <p:spPr>
            <a:xfrm>
              <a:off x="6518219" y="2973367"/>
              <a:ext cx="36260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>
                  <a:solidFill>
                    <a:srgbClr val="C00000"/>
                  </a:solidFill>
                </a:rPr>
                <a:t>0%</a:t>
              </a:r>
              <a:endParaRPr lang="ko-KR" altLang="en-US" sz="1000" dirty="0">
                <a:solidFill>
                  <a:srgbClr val="C00000"/>
                </a:solidFill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6945468" y="3506040"/>
              <a:ext cx="43313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>
                  <a:solidFill>
                    <a:srgbClr val="C00000"/>
                  </a:solidFill>
                </a:rPr>
                <a:t>30%</a:t>
              </a:r>
              <a:endParaRPr lang="ko-KR" altLang="en-US" sz="1000" dirty="0">
                <a:solidFill>
                  <a:srgbClr val="C00000"/>
                </a:solidFill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7753178" y="4325975"/>
              <a:ext cx="50366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>
                  <a:solidFill>
                    <a:srgbClr val="C00000"/>
                  </a:solidFill>
                </a:rPr>
                <a:t>100%</a:t>
              </a:r>
              <a:endParaRPr lang="ko-KR" altLang="en-US" sz="1000" dirty="0">
                <a:solidFill>
                  <a:srgbClr val="C00000"/>
                </a:solidFill>
              </a:endParaRPr>
            </a:p>
          </p:txBody>
        </p:sp>
      </p:grpSp>
      <p:sp>
        <p:nvSpPr>
          <p:cNvPr id="13" name="직사각형 12"/>
          <p:cNvSpPr/>
          <p:nvPr/>
        </p:nvSpPr>
        <p:spPr>
          <a:xfrm>
            <a:off x="827584" y="1547199"/>
            <a:ext cx="709917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5</a:t>
            </a:r>
            <a:r>
              <a:rPr lang="ko-KR" altLang="en-US" dirty="0"/>
              <a:t>초를 주기로 </a:t>
            </a:r>
            <a:r>
              <a:rPr lang="en-US" altLang="ko-KR" dirty="0"/>
              <a:t>&lt;span&gt; </a:t>
            </a:r>
            <a:r>
              <a:rPr lang="ko-KR" altLang="en-US" dirty="0"/>
              <a:t>태그의 </a:t>
            </a:r>
            <a:r>
              <a:rPr lang="ko-KR" altLang="en-US" dirty="0" err="1"/>
              <a:t>글자색을</a:t>
            </a:r>
            <a:r>
              <a:rPr lang="ko-KR" altLang="en-US" dirty="0"/>
              <a:t> 파란색</a:t>
            </a:r>
            <a:r>
              <a:rPr lang="en-US" altLang="ko-KR" dirty="0"/>
              <a:t>, </a:t>
            </a:r>
            <a:r>
              <a:rPr lang="ko-KR" altLang="en-US" dirty="0"/>
              <a:t>초록색</a:t>
            </a:r>
            <a:r>
              <a:rPr lang="en-US" altLang="ko-KR" dirty="0"/>
              <a:t>, </a:t>
            </a:r>
            <a:r>
              <a:rPr lang="ko-KR" altLang="en-US" dirty="0"/>
              <a:t>빨간색으로 바꾸는 애니메이션</a:t>
            </a:r>
            <a:r>
              <a:rPr lang="en-US" altLang="ko-KR" dirty="0"/>
              <a:t>. </a:t>
            </a:r>
            <a:r>
              <a:rPr lang="ko-KR" altLang="en-US" dirty="0"/>
              <a:t>무한 반복</a:t>
            </a:r>
          </a:p>
        </p:txBody>
      </p:sp>
    </p:spTree>
    <p:extLst>
      <p:ext uri="{BB962C8B-B14F-4D97-AF65-F5344CB8AC3E}">
        <p14:creationId xmlns:p14="http://schemas.microsoft.com/office/powerpoint/2010/main" val="25117795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2369" y="2636912"/>
            <a:ext cx="1880543" cy="1875594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2369" y="4653136"/>
            <a:ext cx="1886819" cy="1881854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블록 박스와 </a:t>
            </a:r>
            <a:r>
              <a:rPr lang="ko-KR" altLang="en-US" dirty="0" err="1"/>
              <a:t>인라인</a:t>
            </a:r>
            <a:r>
              <a:rPr lang="ko-KR" altLang="en-US" dirty="0"/>
              <a:t> 박스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1"/>
            <a:r>
              <a:rPr lang="en-US" altLang="ko-KR" dirty="0"/>
              <a:t>HTML </a:t>
            </a:r>
            <a:r>
              <a:rPr lang="ko-KR" altLang="en-US" dirty="0"/>
              <a:t>태그는 </a:t>
            </a:r>
            <a:r>
              <a:rPr lang="ko-KR" altLang="en-US" dirty="0" err="1"/>
              <a:t>인라인</a:t>
            </a:r>
            <a:r>
              <a:rPr lang="ko-KR" altLang="en-US" dirty="0"/>
              <a:t> 태그와 블록 태그로 나뉨</a:t>
            </a:r>
            <a:endParaRPr lang="en-US" altLang="ko-KR" dirty="0"/>
          </a:p>
          <a:p>
            <a:pPr lvl="2"/>
            <a:r>
              <a:rPr lang="ko-KR" altLang="en-US" dirty="0" err="1"/>
              <a:t>인라인</a:t>
            </a:r>
            <a:r>
              <a:rPr lang="ko-KR" altLang="en-US" dirty="0"/>
              <a:t> 태그는 </a:t>
            </a:r>
            <a:r>
              <a:rPr lang="ko-KR" altLang="en-US" dirty="0" err="1"/>
              <a:t>인라인</a:t>
            </a:r>
            <a:r>
              <a:rPr lang="ko-KR" altLang="en-US" dirty="0"/>
              <a:t> 박스</a:t>
            </a:r>
            <a:r>
              <a:rPr lang="en-US" altLang="ko-KR" dirty="0"/>
              <a:t>, </a:t>
            </a:r>
            <a:r>
              <a:rPr lang="ko-KR" altLang="en-US" dirty="0"/>
              <a:t>블록 태그는 블록 박스로 출력</a:t>
            </a:r>
            <a:endParaRPr lang="en-US" altLang="ko-KR" dirty="0"/>
          </a:p>
          <a:p>
            <a:pPr lvl="1"/>
            <a:r>
              <a:rPr lang="ko-KR" altLang="en-US" dirty="0"/>
              <a:t>블록 박스와 </a:t>
            </a:r>
            <a:r>
              <a:rPr lang="ko-KR" altLang="en-US" dirty="0" err="1"/>
              <a:t>인라인</a:t>
            </a:r>
            <a:r>
              <a:rPr lang="ko-KR" altLang="en-US" dirty="0"/>
              <a:t> 박스의 디폴트 출력 모양</a:t>
            </a:r>
            <a:endParaRPr lang="en-US" altLang="ko-KR" dirty="0"/>
          </a:p>
          <a:p>
            <a:pPr lvl="1"/>
            <a:endParaRPr lang="ko-KR" altLang="en-US" dirty="0"/>
          </a:p>
          <a:p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3385833" y="5810358"/>
            <a:ext cx="5420170" cy="665083"/>
          </a:xfrm>
          <a:prstGeom prst="roundRect">
            <a:avLst>
              <a:gd name="adj" fmla="val 6188"/>
            </a:avLst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200" dirty="0"/>
              <a:t>&lt;div&gt;DIV </a:t>
            </a:r>
            <a:r>
              <a:rPr lang="ko-KR" altLang="en-US" sz="1200" dirty="0"/>
              <a:t>내 </a:t>
            </a:r>
            <a:r>
              <a:rPr lang="en-US" altLang="ko-KR" sz="1200" dirty="0"/>
              <a:t>&lt;span&gt;span&lt;/span&gt;</a:t>
            </a:r>
            <a:r>
              <a:rPr lang="ko-KR" altLang="en-US" sz="1200" dirty="0"/>
              <a:t>과</a:t>
            </a:r>
            <a:r>
              <a:rPr lang="en-US" altLang="ko-KR" sz="1200" dirty="0"/>
              <a:t>&lt;span&gt;span&lt;/span&gt;</a:t>
            </a:r>
            <a:r>
              <a:rPr lang="ko-KR" altLang="en-US" sz="1200" dirty="0"/>
              <a:t>입니다</a:t>
            </a:r>
            <a:r>
              <a:rPr lang="en-US" altLang="ko-KR" sz="1200" dirty="0"/>
              <a:t>&lt;/div&gt;</a:t>
            </a:r>
          </a:p>
          <a:p>
            <a:r>
              <a:rPr lang="en-US" altLang="ko-KR" sz="1200" dirty="0"/>
              <a:t>&lt;div&gt;DIV </a:t>
            </a:r>
            <a:r>
              <a:rPr lang="ko-KR" altLang="en-US" sz="1200" dirty="0"/>
              <a:t>내 </a:t>
            </a:r>
            <a:r>
              <a:rPr lang="en-US" altLang="ko-KR" sz="1200" dirty="0"/>
              <a:t>&lt;span&gt;span&lt;/span&gt;</a:t>
            </a:r>
            <a:r>
              <a:rPr lang="ko-KR" altLang="en-US" sz="1200" dirty="0"/>
              <a:t>과</a:t>
            </a:r>
            <a:r>
              <a:rPr lang="en-US" altLang="ko-KR" sz="1200" dirty="0"/>
              <a:t>&lt;span&gt;span&lt;/span&gt;</a:t>
            </a:r>
            <a:r>
              <a:rPr lang="ko-KR" altLang="en-US" sz="1200" dirty="0"/>
              <a:t>입니다</a:t>
            </a:r>
            <a:r>
              <a:rPr lang="en-US" altLang="ko-KR" sz="1200" dirty="0"/>
              <a:t>&lt;/div&gt;</a:t>
            </a:r>
          </a:p>
          <a:p>
            <a:r>
              <a:rPr lang="en-US" altLang="ko-KR" sz="1200" dirty="0"/>
              <a:t>&lt;div&gt;DIV </a:t>
            </a:r>
            <a:r>
              <a:rPr lang="ko-KR" altLang="en-US" sz="1200" dirty="0"/>
              <a:t>내 </a:t>
            </a:r>
            <a:r>
              <a:rPr lang="en-US" altLang="ko-KR" sz="1200" dirty="0"/>
              <a:t>&lt;span&gt;span&lt;/span&gt;</a:t>
            </a:r>
            <a:r>
              <a:rPr lang="ko-KR" altLang="en-US" sz="1200" dirty="0"/>
              <a:t>과</a:t>
            </a:r>
            <a:r>
              <a:rPr lang="en-US" altLang="ko-KR" sz="1200" dirty="0"/>
              <a:t>&lt;span&gt;span&lt;/span&gt;</a:t>
            </a:r>
            <a:r>
              <a:rPr lang="ko-KR" altLang="en-US" sz="1200" dirty="0"/>
              <a:t>입니다</a:t>
            </a:r>
            <a:r>
              <a:rPr lang="en-US" altLang="ko-KR" sz="1200" dirty="0"/>
              <a:t>&lt;/div&gt;</a:t>
            </a:r>
            <a:endParaRPr lang="ko-KR" altLang="en-US" sz="1200" dirty="0"/>
          </a:p>
        </p:txBody>
      </p:sp>
      <p:sp>
        <p:nvSpPr>
          <p:cNvPr id="6" name="모서리가 둥근 직사각형 5"/>
          <p:cNvSpPr/>
          <p:nvPr/>
        </p:nvSpPr>
        <p:spPr>
          <a:xfrm>
            <a:off x="3385833" y="3726645"/>
            <a:ext cx="1440160" cy="671334"/>
          </a:xfrm>
          <a:prstGeom prst="roundRect">
            <a:avLst>
              <a:gd name="adj" fmla="val 7206"/>
            </a:avLst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200" dirty="0"/>
              <a:t>&lt;div&gt;DIV&lt;/div&gt;</a:t>
            </a:r>
          </a:p>
          <a:p>
            <a:r>
              <a:rPr lang="en-US" altLang="ko-KR" sz="1200" dirty="0"/>
              <a:t>&lt;div&gt;DIV&lt;/div&gt;</a:t>
            </a:r>
          </a:p>
          <a:p>
            <a:r>
              <a:rPr lang="en-US" altLang="ko-KR" sz="1200" dirty="0"/>
              <a:t>&lt;div&gt;DIV&lt;/div&gt;</a:t>
            </a:r>
            <a:endParaRPr lang="ko-KR" alt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3225700" y="3043523"/>
            <a:ext cx="2231176" cy="442674"/>
          </a:xfrm>
          <a:prstGeom prst="wedgeRoundRectCallout">
            <a:avLst>
              <a:gd name="adj1" fmla="val -58832"/>
              <a:gd name="adj2" fmla="val 14524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블록 박스는 새 라인에서 시작</a:t>
            </a:r>
            <a:r>
              <a:rPr lang="en-US" altLang="ko-KR" sz="1000" dirty="0"/>
              <a:t>.</a:t>
            </a:r>
          </a:p>
          <a:p>
            <a:r>
              <a:rPr lang="ko-KR" altLang="en-US" sz="1000" dirty="0"/>
              <a:t>왼쪽에서 오른쪽 끝까지 통째 점유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371061" y="5209481"/>
            <a:ext cx="2085815" cy="442674"/>
          </a:xfrm>
          <a:prstGeom prst="wedgeRoundRectCallout">
            <a:avLst>
              <a:gd name="adj1" fmla="val -97147"/>
              <a:gd name="adj2" fmla="val 9318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err="1"/>
              <a:t>인라인</a:t>
            </a:r>
            <a:r>
              <a:rPr lang="ko-KR" altLang="en-US" sz="1000" dirty="0"/>
              <a:t> 박스는 블록 안에 배치</a:t>
            </a:r>
            <a:endParaRPr lang="en-US" altLang="ko-KR" sz="1000" dirty="0"/>
          </a:p>
          <a:p>
            <a:r>
              <a:rPr lang="ko-KR" altLang="en-US" sz="1000" dirty="0"/>
              <a:t>옆에 다른 태그 배치 가능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173308" y="2636912"/>
            <a:ext cx="96532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solidFill>
                  <a:srgbClr val="FF0000"/>
                </a:solidFill>
              </a:rPr>
              <a:t>블록 박스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107504" y="4703399"/>
            <a:ext cx="11448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 err="1">
                <a:solidFill>
                  <a:srgbClr val="FF0000"/>
                </a:solidFill>
              </a:rPr>
              <a:t>인라인</a:t>
            </a:r>
            <a:r>
              <a:rPr lang="ko-KR" altLang="en-US" sz="1400" dirty="0">
                <a:solidFill>
                  <a:srgbClr val="FF0000"/>
                </a:solidFill>
              </a:rPr>
              <a:t> 박스</a:t>
            </a:r>
          </a:p>
        </p:txBody>
      </p:sp>
    </p:spTree>
    <p:extLst>
      <p:ext uri="{BB962C8B-B14F-4D97-AF65-F5344CB8AC3E}">
        <p14:creationId xmlns:p14="http://schemas.microsoft.com/office/powerpoint/2010/main" val="363028841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/>
              <a:t>5-12 </a:t>
            </a:r>
            <a:r>
              <a:rPr lang="ko-KR" altLang="en-US" dirty="0"/>
              <a:t>애니메이션 만들기 연습 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40</a:t>
            </a:fld>
            <a:endParaRPr lang="ko-KR" altLang="en-US"/>
          </a:p>
        </p:txBody>
      </p:sp>
      <p:grpSp>
        <p:nvGrpSpPr>
          <p:cNvPr id="4" name="그룹 3"/>
          <p:cNvGrpSpPr/>
          <p:nvPr/>
        </p:nvGrpSpPr>
        <p:grpSpPr>
          <a:xfrm>
            <a:off x="1403648" y="1636909"/>
            <a:ext cx="6552728" cy="2168240"/>
            <a:chOff x="1130152" y="1116744"/>
            <a:chExt cx="6552728" cy="2168240"/>
          </a:xfrm>
        </p:grpSpPr>
        <p:pic>
          <p:nvPicPr>
            <p:cNvPr id="37" name="그림 3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3465587" y="651954"/>
              <a:ext cx="494253" cy="4095300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1130152" y="1116744"/>
              <a:ext cx="65527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/>
                <a:t>‘</a:t>
              </a:r>
              <a:r>
                <a:rPr lang="ko-KR" altLang="en-US" sz="1200" dirty="0"/>
                <a:t>꽝</a:t>
              </a:r>
              <a:r>
                <a:rPr lang="en-US" altLang="ko-KR" sz="1200" dirty="0"/>
                <a:t>!’ </a:t>
              </a:r>
              <a:r>
                <a:rPr lang="ko-KR" altLang="en-US" sz="1200" dirty="0"/>
                <a:t>글자의 크기를 </a:t>
              </a:r>
              <a:r>
                <a:rPr lang="en-US" altLang="ko-KR" sz="1200" dirty="0"/>
                <a:t>3</a:t>
              </a:r>
              <a:r>
                <a:rPr lang="ko-KR" altLang="en-US" sz="1200" dirty="0"/>
                <a:t>초에</a:t>
              </a:r>
              <a:r>
                <a:rPr lang="en-US" altLang="ko-KR" sz="1200" dirty="0"/>
                <a:t> </a:t>
              </a:r>
              <a:r>
                <a:rPr lang="ko-KR" altLang="en-US" sz="1200" dirty="0"/>
                <a:t>걸쳐 </a:t>
              </a:r>
              <a:r>
                <a:rPr lang="en-US" altLang="ko-KR" sz="1200" dirty="0"/>
                <a:t>500%</a:t>
              </a:r>
              <a:r>
                <a:rPr lang="ko-KR" altLang="en-US" sz="1200" dirty="0"/>
                <a:t>에서 </a:t>
              </a:r>
              <a:r>
                <a:rPr lang="en-US" altLang="ko-KR" sz="1200" dirty="0"/>
                <a:t>100%</a:t>
              </a:r>
              <a:r>
                <a:rPr lang="ko-KR" altLang="en-US" sz="1200" dirty="0"/>
                <a:t>로 서서히 축소되는 애니메이션을 작성하라</a:t>
              </a:r>
              <a:r>
                <a:rPr lang="en-US" altLang="ko-KR" sz="1200" dirty="0"/>
                <a:t>.</a:t>
              </a:r>
            </a:p>
            <a:p>
              <a:r>
                <a:rPr lang="ko-KR" altLang="en-US" sz="1200" dirty="0"/>
                <a:t>애니메이션은 무한 반복한다</a:t>
              </a:r>
              <a:r>
                <a:rPr lang="en-US" altLang="ko-KR" sz="1200" dirty="0"/>
                <a:t>.</a:t>
              </a:r>
              <a:endParaRPr lang="ko-KR" altLang="en-US" sz="1200" dirty="0"/>
            </a:p>
          </p:txBody>
        </p:sp>
        <p:grpSp>
          <p:nvGrpSpPr>
            <p:cNvPr id="21" name="그룹 20"/>
            <p:cNvGrpSpPr/>
            <p:nvPr/>
          </p:nvGrpSpPr>
          <p:grpSpPr>
            <a:xfrm>
              <a:off x="1475656" y="1700808"/>
              <a:ext cx="5112568" cy="1584176"/>
              <a:chOff x="1710228" y="3212976"/>
              <a:chExt cx="5112568" cy="1584176"/>
            </a:xfrm>
          </p:grpSpPr>
          <p:sp>
            <p:nvSpPr>
              <p:cNvPr id="22" name="TextBox 21"/>
              <p:cNvSpPr txBox="1"/>
              <p:nvPr/>
            </p:nvSpPr>
            <p:spPr>
              <a:xfrm>
                <a:off x="2131386" y="3577723"/>
                <a:ext cx="834135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dirty="0">
                    <a:solidFill>
                      <a:srgbClr val="C00000"/>
                    </a:solidFill>
                  </a:rPr>
                  <a:t>0%(from)</a:t>
                </a:r>
                <a:endParaRPr lang="ko-KR" altLang="en-US" sz="1000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23" name="직사각형 22"/>
              <p:cNvSpPr/>
              <p:nvPr/>
            </p:nvSpPr>
            <p:spPr>
              <a:xfrm>
                <a:off x="2131386" y="3720418"/>
                <a:ext cx="998991" cy="103706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ko-KR" altLang="en-US" sz="4600" b="1" dirty="0"/>
                  <a:t>꽝</a:t>
                </a:r>
                <a:r>
                  <a:rPr lang="en-US" altLang="ko-KR" sz="4600" b="1" dirty="0"/>
                  <a:t>!</a:t>
                </a:r>
                <a:endParaRPr lang="ko-KR" altLang="en-US" sz="4600" b="1" dirty="0"/>
              </a:p>
            </p:txBody>
          </p:sp>
          <p:sp>
            <p:nvSpPr>
              <p:cNvPr id="24" name="직사각형 23"/>
              <p:cNvSpPr/>
              <p:nvPr/>
            </p:nvSpPr>
            <p:spPr>
              <a:xfrm>
                <a:off x="1742648" y="3429842"/>
                <a:ext cx="492443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ko-KR" altLang="en-US" sz="1200" dirty="0">
                    <a:solidFill>
                      <a:srgbClr val="C00000"/>
                    </a:solidFill>
                  </a:rPr>
                  <a:t>시간</a:t>
                </a:r>
              </a:p>
            </p:txBody>
          </p:sp>
          <p:sp>
            <p:nvSpPr>
              <p:cNvPr id="28" name="직사각형 27"/>
              <p:cNvSpPr/>
              <p:nvPr/>
            </p:nvSpPr>
            <p:spPr>
              <a:xfrm>
                <a:off x="5720822" y="4046901"/>
                <a:ext cx="388248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ko-KR" altLang="en-US" sz="1200" b="1" dirty="0"/>
                  <a:t>꽝</a:t>
                </a:r>
                <a:r>
                  <a:rPr lang="en-US" altLang="ko-KR" sz="1200" b="1" dirty="0"/>
                  <a:t>!</a:t>
                </a:r>
                <a:endParaRPr lang="ko-KR" altLang="en-US" sz="1200" b="1" dirty="0"/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5529102" y="3586659"/>
                <a:ext cx="70243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00" dirty="0">
                    <a:solidFill>
                      <a:srgbClr val="C00000"/>
                    </a:solidFill>
                  </a:rPr>
                  <a:t>100%(to)</a:t>
                </a:r>
                <a:endParaRPr lang="ko-KR" altLang="en-US" sz="1000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31" name="직사각형 30"/>
              <p:cNvSpPr/>
              <p:nvPr/>
            </p:nvSpPr>
            <p:spPr>
              <a:xfrm>
                <a:off x="1710228" y="3212976"/>
                <a:ext cx="5112568" cy="1584176"/>
              </a:xfrm>
              <a:prstGeom prst="rect">
                <a:avLst/>
              </a:prstGeom>
              <a:noFill/>
              <a:ln w="952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1893894" y="4498213"/>
                <a:ext cx="1163018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dirty="0">
                    <a:solidFill>
                      <a:srgbClr val="CC00CC"/>
                    </a:solidFill>
                  </a:rPr>
                  <a:t>font-size</a:t>
                </a:r>
                <a:r>
                  <a:rPr lang="en-US" altLang="ko-KR" sz="1000" dirty="0"/>
                  <a:t> : </a:t>
                </a:r>
                <a:r>
                  <a:rPr lang="en-US" altLang="ko-KR" sz="1000" dirty="0">
                    <a:solidFill>
                      <a:srgbClr val="00B0F0"/>
                    </a:solidFill>
                  </a:rPr>
                  <a:t>500%</a:t>
                </a:r>
                <a:endParaRPr lang="ko-KR" altLang="en-US" sz="1000" dirty="0">
                  <a:solidFill>
                    <a:srgbClr val="00B0F0"/>
                  </a:solidFill>
                </a:endParaRPr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5344911" y="4442319"/>
                <a:ext cx="121689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dirty="0">
                    <a:solidFill>
                      <a:srgbClr val="CC00CC"/>
                    </a:solidFill>
                  </a:rPr>
                  <a:t>font-size</a:t>
                </a:r>
                <a:r>
                  <a:rPr lang="en-US" altLang="ko-KR" sz="1000" dirty="0"/>
                  <a:t> : </a:t>
                </a:r>
                <a:r>
                  <a:rPr lang="en-US" altLang="ko-KR" sz="1000" dirty="0">
                    <a:solidFill>
                      <a:srgbClr val="00B0F0"/>
                    </a:solidFill>
                  </a:rPr>
                  <a:t>100%</a:t>
                </a:r>
                <a:endParaRPr lang="ko-KR" altLang="en-US" sz="1000" dirty="0">
                  <a:solidFill>
                    <a:srgbClr val="00B0F0"/>
                  </a:solidFill>
                </a:endParaRPr>
              </a:p>
            </p:txBody>
          </p:sp>
          <p:cxnSp>
            <p:nvCxnSpPr>
              <p:cNvPr id="34" name="직선 화살표 연결선 33"/>
              <p:cNvCxnSpPr/>
              <p:nvPr/>
            </p:nvCxnSpPr>
            <p:spPr>
              <a:xfrm>
                <a:off x="2237481" y="3559872"/>
                <a:ext cx="3846687" cy="0"/>
              </a:xfrm>
              <a:prstGeom prst="straightConnector1">
                <a:avLst/>
              </a:prstGeom>
              <a:ln w="9525">
                <a:solidFill>
                  <a:srgbClr val="C0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TextBox 34"/>
              <p:cNvSpPr txBox="1"/>
              <p:nvPr/>
            </p:nvSpPr>
            <p:spPr>
              <a:xfrm>
                <a:off x="5399365" y="3288078"/>
                <a:ext cx="684803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00" dirty="0">
                    <a:solidFill>
                      <a:srgbClr val="C00000"/>
                    </a:solidFill>
                  </a:rPr>
                  <a:t>3</a:t>
                </a:r>
                <a:r>
                  <a:rPr lang="ko-KR" altLang="en-US" sz="1000" dirty="0">
                    <a:solidFill>
                      <a:srgbClr val="C00000"/>
                    </a:solidFill>
                  </a:rPr>
                  <a:t>초 경과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007601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871700" y="1550343"/>
            <a:ext cx="3672408" cy="415498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&lt;head&gt;&lt;title&gt;</a:t>
            </a:r>
            <a:r>
              <a:rPr lang="ko-KR" altLang="en-US" sz="1200" dirty="0"/>
              <a:t>애니메이션</a:t>
            </a:r>
            <a:r>
              <a:rPr lang="en-US" altLang="ko-KR" sz="1200" dirty="0"/>
              <a:t>&lt;/title&gt;</a:t>
            </a:r>
          </a:p>
          <a:p>
            <a:pPr defTabSz="180000"/>
            <a:r>
              <a:rPr lang="en-US" altLang="ko-KR" sz="1200" dirty="0"/>
              <a:t>&lt;style&gt;</a:t>
            </a:r>
          </a:p>
          <a:p>
            <a:pPr defTabSz="180000"/>
            <a:r>
              <a:rPr lang="en-US" altLang="ko-KR" sz="1200" dirty="0"/>
              <a:t>@</a:t>
            </a:r>
            <a:r>
              <a:rPr lang="en-US" altLang="ko-KR" sz="1200" b="1" dirty="0" err="1"/>
              <a:t>keyframes</a:t>
            </a:r>
            <a:r>
              <a:rPr lang="en-US" altLang="ko-KR" sz="1200" b="1" dirty="0"/>
              <a:t> bomb {</a:t>
            </a:r>
          </a:p>
          <a:p>
            <a:pPr defTabSz="180000"/>
            <a:r>
              <a:rPr lang="en-US" altLang="ko-KR" sz="1200" dirty="0"/>
              <a:t>	from {  </a:t>
            </a:r>
            <a:r>
              <a:rPr lang="en-US" altLang="ko-KR" sz="1200" b="1" dirty="0"/>
              <a:t>font-size </a:t>
            </a:r>
            <a:r>
              <a:rPr lang="en-US" altLang="ko-KR" sz="1200" dirty="0"/>
              <a:t>: 500%;}</a:t>
            </a:r>
          </a:p>
          <a:p>
            <a:pPr defTabSz="180000"/>
            <a:r>
              <a:rPr lang="en-US" altLang="ko-KR" sz="1200" b="1" dirty="0"/>
              <a:t>	</a:t>
            </a:r>
            <a:r>
              <a:rPr lang="en-US" altLang="ko-KR" sz="1200" dirty="0"/>
              <a:t>to {</a:t>
            </a:r>
            <a:r>
              <a:rPr lang="en-US" altLang="ko-KR" sz="1200" b="1" dirty="0"/>
              <a:t> font-size </a:t>
            </a:r>
            <a:r>
              <a:rPr lang="en-US" altLang="ko-KR" sz="1200" dirty="0"/>
              <a:t>: 100%;}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b="1" dirty="0"/>
              <a:t>h3 {</a:t>
            </a:r>
          </a:p>
          <a:p>
            <a:pPr defTabSz="180000"/>
            <a:r>
              <a:rPr lang="en-US" altLang="ko-KR" sz="1200" dirty="0"/>
              <a:t>	animation-name : </a:t>
            </a:r>
            <a:r>
              <a:rPr lang="en-US" altLang="ko-KR" sz="1200" b="1" dirty="0"/>
              <a:t>bomb</a:t>
            </a:r>
            <a:r>
              <a:rPr lang="en-US" altLang="ko-KR" sz="1200" dirty="0"/>
              <a:t>;</a:t>
            </a:r>
          </a:p>
          <a:p>
            <a:pPr defTabSz="180000"/>
            <a:r>
              <a:rPr lang="en-US" altLang="ko-KR" sz="1200" dirty="0"/>
              <a:t>	animation-duration : 3s;</a:t>
            </a:r>
          </a:p>
          <a:p>
            <a:pPr defTabSz="180000"/>
            <a:r>
              <a:rPr lang="en-US" altLang="ko-KR" sz="1200" dirty="0"/>
              <a:t>	animation-iteration-count : infinite;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dirty="0"/>
              <a:t>&lt;/style&gt;&lt;/head&gt;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b="1" dirty="0"/>
              <a:t>&lt;h3&gt;</a:t>
            </a:r>
            <a:r>
              <a:rPr lang="ko-KR" altLang="en-US" sz="1200" b="1" dirty="0"/>
              <a:t>꽝</a:t>
            </a:r>
            <a:r>
              <a:rPr lang="en-US" altLang="ko-KR" sz="1200" b="1" dirty="0"/>
              <a:t>!&lt;/h3&gt;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&lt;p&gt;</a:t>
            </a:r>
            <a:r>
              <a:rPr lang="ko-KR" altLang="en-US" sz="1200" dirty="0"/>
              <a:t>꽝</a:t>
            </a:r>
            <a:r>
              <a:rPr lang="en-US" altLang="ko-KR" sz="1200" dirty="0"/>
              <a:t>! </a:t>
            </a:r>
            <a:r>
              <a:rPr lang="ko-KR" altLang="en-US" sz="1200" dirty="0"/>
              <a:t>글자가 </a:t>
            </a:r>
            <a:r>
              <a:rPr lang="en-US" altLang="ko-KR" sz="1200" dirty="0"/>
              <a:t>3</a:t>
            </a:r>
            <a:r>
              <a:rPr lang="ko-KR" altLang="en-US" sz="1200" dirty="0" err="1"/>
              <a:t>초동안</a:t>
            </a:r>
            <a:r>
              <a:rPr lang="ko-KR" altLang="en-US" sz="1200" dirty="0"/>
              <a:t> </a:t>
            </a:r>
            <a:r>
              <a:rPr lang="en-US" altLang="ko-KR" sz="1200" dirty="0"/>
              <a:t>500%</a:t>
            </a:r>
            <a:r>
              <a:rPr lang="ko-KR" altLang="en-US" sz="1200" dirty="0"/>
              <a:t>에서 시작하여 </a:t>
            </a:r>
          </a:p>
          <a:p>
            <a:pPr defTabSz="180000"/>
            <a:r>
              <a:rPr lang="en-US" altLang="ko-KR" sz="1200" dirty="0"/>
              <a:t>100%</a:t>
            </a:r>
            <a:r>
              <a:rPr lang="ko-KR" altLang="en-US" sz="1200" dirty="0"/>
              <a:t>로 바뀌는 애니메이션입니다</a:t>
            </a:r>
            <a:r>
              <a:rPr lang="en-US" altLang="ko-KR" sz="1200" dirty="0"/>
              <a:t>. </a:t>
            </a:r>
          </a:p>
          <a:p>
            <a:pPr defTabSz="180000"/>
            <a:r>
              <a:rPr lang="ko-KR" altLang="en-US" sz="1200" dirty="0"/>
              <a:t>무한 반복합니다</a:t>
            </a:r>
            <a:r>
              <a:rPr lang="en-US" altLang="ko-KR" sz="1200" dirty="0"/>
              <a:t>.&lt;/p&gt;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1789" y="1698228"/>
            <a:ext cx="2600326" cy="2885479"/>
          </a:xfrm>
          <a:prstGeom prst="rect">
            <a:avLst/>
          </a:prstGeom>
        </p:spPr>
      </p:pic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/>
              <a:t>5-12 </a:t>
            </a:r>
            <a:r>
              <a:rPr lang="ko-KR" altLang="en-US" dirty="0"/>
              <a:t>애니메이션 만들기 연습 정답 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41</a:t>
            </a:fld>
            <a:endParaRPr lang="ko-KR" altLang="en-US"/>
          </a:p>
        </p:txBody>
      </p:sp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755576" y="2567583"/>
            <a:ext cx="1034912" cy="638473"/>
          </a:xfrm>
          <a:prstGeom prst="wedgeRoundRectCallout">
            <a:avLst>
              <a:gd name="adj1" fmla="val 67650"/>
              <a:gd name="adj2" fmla="val -18715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ko-KR" sz="1050" dirty="0"/>
              <a:t>from</a:t>
            </a:r>
            <a:r>
              <a:rPr lang="ko-KR" altLang="en-US" sz="1050" dirty="0"/>
              <a:t>은 </a:t>
            </a:r>
            <a:r>
              <a:rPr lang="en-US" altLang="ko-KR" sz="1050" dirty="0"/>
              <a:t>0%</a:t>
            </a:r>
            <a:r>
              <a:rPr lang="ko-KR" altLang="en-US" sz="1050" dirty="0"/>
              <a:t>로</a:t>
            </a:r>
            <a:endParaRPr lang="en-US" altLang="ko-KR" sz="1050" dirty="0"/>
          </a:p>
          <a:p>
            <a:r>
              <a:rPr lang="en-US" altLang="ko-KR" sz="1050" dirty="0"/>
              <a:t>to</a:t>
            </a:r>
            <a:r>
              <a:rPr lang="ko-KR" altLang="en-US" sz="1050" dirty="0"/>
              <a:t>는 </a:t>
            </a:r>
            <a:r>
              <a:rPr lang="en-US" altLang="ko-KR" sz="1050" dirty="0"/>
              <a:t>100%</a:t>
            </a:r>
            <a:r>
              <a:rPr lang="ko-KR" altLang="en-US" sz="1050" dirty="0"/>
              <a:t>로</a:t>
            </a:r>
            <a:endParaRPr lang="en-US" altLang="ko-KR" sz="1050" dirty="0"/>
          </a:p>
          <a:p>
            <a:r>
              <a:rPr lang="ko-KR" altLang="en-US" sz="1050" dirty="0"/>
              <a:t>수정 가능</a:t>
            </a:r>
          </a:p>
        </p:txBody>
      </p:sp>
      <p:sp>
        <p:nvSpPr>
          <p:cNvPr id="6" name="Text Box 7"/>
          <p:cNvSpPr txBox="1">
            <a:spLocks noChangeArrowheads="1"/>
          </p:cNvSpPr>
          <p:nvPr/>
        </p:nvSpPr>
        <p:spPr bwMode="auto">
          <a:xfrm>
            <a:off x="5868144" y="3140968"/>
            <a:ext cx="2335828" cy="459700"/>
          </a:xfrm>
          <a:prstGeom prst="wedgeRoundRectCallout">
            <a:avLst>
              <a:gd name="adj1" fmla="val -63556"/>
              <a:gd name="adj2" fmla="val -58995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ko-KR" sz="1050" dirty="0"/>
              <a:t>500%</a:t>
            </a:r>
            <a:r>
              <a:rPr lang="ko-KR" altLang="en-US" sz="1050" dirty="0"/>
              <a:t>의</a:t>
            </a:r>
            <a:r>
              <a:rPr lang="en-US" altLang="ko-KR" sz="1050" dirty="0"/>
              <a:t> </a:t>
            </a:r>
            <a:r>
              <a:rPr lang="ko-KR" altLang="en-US" sz="1050" dirty="0"/>
              <a:t>크기로 시작하여 </a:t>
            </a:r>
            <a:r>
              <a:rPr lang="en-US" altLang="ko-KR" sz="1050" dirty="0"/>
              <a:t>3</a:t>
            </a:r>
            <a:r>
              <a:rPr lang="ko-KR" altLang="en-US" sz="1050" dirty="0"/>
              <a:t>초 내에 </a:t>
            </a:r>
            <a:endParaRPr lang="en-US" altLang="ko-KR" sz="1050" dirty="0"/>
          </a:p>
          <a:p>
            <a:r>
              <a:rPr lang="en-US" altLang="ko-KR" sz="1050" dirty="0"/>
              <a:t>100%</a:t>
            </a:r>
            <a:r>
              <a:rPr lang="ko-KR" altLang="en-US" sz="1050" dirty="0"/>
              <a:t>로 줄어드는 애니메이션</a:t>
            </a:r>
          </a:p>
        </p:txBody>
      </p:sp>
      <p:sp>
        <p:nvSpPr>
          <p:cNvPr id="9" name="Text Box 7"/>
          <p:cNvSpPr txBox="1">
            <a:spLocks noChangeArrowheads="1"/>
          </p:cNvSpPr>
          <p:nvPr/>
        </p:nvSpPr>
        <p:spPr bwMode="auto">
          <a:xfrm>
            <a:off x="524675" y="4293096"/>
            <a:ext cx="1209422" cy="459700"/>
          </a:xfrm>
          <a:prstGeom prst="wedgeRoundRectCallout">
            <a:avLst>
              <a:gd name="adj1" fmla="val 67650"/>
              <a:gd name="adj2" fmla="val -18715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ko-KR" altLang="en-US" sz="1050" dirty="0"/>
              <a:t>이 태그에 </a:t>
            </a:r>
            <a:endParaRPr lang="en-US" altLang="ko-KR" sz="1050" dirty="0"/>
          </a:p>
          <a:p>
            <a:r>
              <a:rPr lang="ko-KR" altLang="en-US" sz="1050" dirty="0"/>
              <a:t>애니메이션 작동</a:t>
            </a:r>
          </a:p>
        </p:txBody>
      </p:sp>
    </p:spTree>
    <p:extLst>
      <p:ext uri="{BB962C8B-B14F-4D97-AF65-F5344CB8AC3E}">
        <p14:creationId xmlns:p14="http://schemas.microsoft.com/office/powerpoint/2010/main" val="109723617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전환</a:t>
            </a:r>
            <a:r>
              <a:rPr lang="en-US" altLang="ko-KR" dirty="0"/>
              <a:t>(transition)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fontAlgn="base"/>
            <a:r>
              <a:rPr lang="ko-KR" altLang="en-US" dirty="0"/>
              <a:t>전환이란</a:t>
            </a:r>
            <a:r>
              <a:rPr lang="en-US" altLang="ko-KR" dirty="0"/>
              <a:t>?</a:t>
            </a:r>
          </a:p>
          <a:p>
            <a:pPr lvl="1" fontAlgn="base"/>
            <a:r>
              <a:rPr lang="en-US" altLang="ko-KR" dirty="0"/>
              <a:t>HTML </a:t>
            </a:r>
            <a:r>
              <a:rPr lang="ko-KR" altLang="en-US" dirty="0"/>
              <a:t>태그에 적용된 </a:t>
            </a:r>
            <a:r>
              <a:rPr lang="en-US" altLang="ko-KR" dirty="0"/>
              <a:t>CSS3 </a:t>
            </a:r>
            <a:r>
              <a:rPr lang="ko-KR" altLang="en-US" dirty="0" err="1"/>
              <a:t>프로퍼티</a:t>
            </a:r>
            <a:r>
              <a:rPr lang="ko-KR" altLang="en-US" dirty="0"/>
              <a:t> 값의 변화를 서서히 진행시켜 애니메이션 효과 생성</a:t>
            </a:r>
            <a:endParaRPr lang="en-US" altLang="ko-KR" dirty="0"/>
          </a:p>
          <a:p>
            <a:pPr lvl="2" fontAlgn="base"/>
            <a:r>
              <a:rPr lang="en-US" altLang="ko-KR" dirty="0"/>
              <a:t>HTML </a:t>
            </a:r>
            <a:r>
              <a:rPr lang="ko-KR" altLang="en-US" dirty="0"/>
              <a:t>태그의 색이나 모양</a:t>
            </a:r>
            <a:r>
              <a:rPr lang="en-US" altLang="ko-KR" dirty="0"/>
              <a:t>, </a:t>
            </a:r>
            <a:r>
              <a:rPr lang="ko-KR" altLang="en-US" dirty="0"/>
              <a:t>위치 등이 서서히 변하는 효과</a:t>
            </a:r>
            <a:endParaRPr lang="en-US" altLang="ko-KR" dirty="0"/>
          </a:p>
          <a:p>
            <a:pPr marL="754380" lvl="1" indent="-342900" fontAlgn="base"/>
            <a:r>
              <a:rPr lang="ko-KR" altLang="en-US" dirty="0"/>
              <a:t>전환 설정 </a:t>
            </a:r>
            <a:r>
              <a:rPr lang="en-US" altLang="ko-KR" dirty="0"/>
              <a:t>: transition </a:t>
            </a:r>
            <a:r>
              <a:rPr lang="ko-KR" altLang="en-US" dirty="0" err="1"/>
              <a:t>프로퍼티</a:t>
            </a:r>
            <a:r>
              <a:rPr lang="ko-KR" altLang="en-US" dirty="0"/>
              <a:t> 이용</a:t>
            </a:r>
            <a:endParaRPr lang="en-US" altLang="ko-KR" dirty="0"/>
          </a:p>
          <a:p>
            <a:pPr marL="685800" lvl="2" indent="0" fontAlgn="base">
              <a:buNone/>
            </a:pPr>
            <a:endParaRPr lang="en-US" altLang="ko-KR" dirty="0"/>
          </a:p>
          <a:p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42</a:t>
            </a:fld>
            <a:endParaRPr lang="ko-KR" altLang="en-US"/>
          </a:p>
        </p:txBody>
      </p:sp>
      <p:grpSp>
        <p:nvGrpSpPr>
          <p:cNvPr id="20" name="그룹 19"/>
          <p:cNvGrpSpPr/>
          <p:nvPr/>
        </p:nvGrpSpPr>
        <p:grpSpPr>
          <a:xfrm>
            <a:off x="2339752" y="3429000"/>
            <a:ext cx="6027314" cy="2410643"/>
            <a:chOff x="1345250" y="3795912"/>
            <a:chExt cx="6027314" cy="2410643"/>
          </a:xfrm>
        </p:grpSpPr>
        <p:sp>
          <p:nvSpPr>
            <p:cNvPr id="6" name="자유형 5"/>
            <p:cNvSpPr/>
            <p:nvPr/>
          </p:nvSpPr>
          <p:spPr>
            <a:xfrm>
              <a:off x="5294232" y="4932381"/>
              <a:ext cx="1026661" cy="610494"/>
            </a:xfrm>
            <a:custGeom>
              <a:avLst/>
              <a:gdLst>
                <a:gd name="connsiteX0" fmla="*/ 29950 w 1363450"/>
                <a:gd name="connsiteY0" fmla="*/ 457876 h 752696"/>
                <a:gd name="connsiteX1" fmla="*/ 306175 w 1363450"/>
                <a:gd name="connsiteY1" fmla="*/ 448351 h 752696"/>
                <a:gd name="connsiteX2" fmla="*/ 382375 w 1363450"/>
                <a:gd name="connsiteY2" fmla="*/ 429301 h 752696"/>
                <a:gd name="connsiteX3" fmla="*/ 572875 w 1363450"/>
                <a:gd name="connsiteY3" fmla="*/ 410251 h 752696"/>
                <a:gd name="connsiteX4" fmla="*/ 649075 w 1363450"/>
                <a:gd name="connsiteY4" fmla="*/ 391201 h 752696"/>
                <a:gd name="connsiteX5" fmla="*/ 706225 w 1363450"/>
                <a:gd name="connsiteY5" fmla="*/ 372151 h 752696"/>
                <a:gd name="connsiteX6" fmla="*/ 734800 w 1363450"/>
                <a:gd name="connsiteY6" fmla="*/ 362626 h 752696"/>
                <a:gd name="connsiteX7" fmla="*/ 763375 w 1363450"/>
                <a:gd name="connsiteY7" fmla="*/ 353101 h 752696"/>
                <a:gd name="connsiteX8" fmla="*/ 820525 w 1363450"/>
                <a:gd name="connsiteY8" fmla="*/ 315001 h 752696"/>
                <a:gd name="connsiteX9" fmla="*/ 849100 w 1363450"/>
                <a:gd name="connsiteY9" fmla="*/ 286426 h 752696"/>
                <a:gd name="connsiteX10" fmla="*/ 877675 w 1363450"/>
                <a:gd name="connsiteY10" fmla="*/ 267376 h 752696"/>
                <a:gd name="connsiteX11" fmla="*/ 906250 w 1363450"/>
                <a:gd name="connsiteY11" fmla="*/ 238801 h 752696"/>
                <a:gd name="connsiteX12" fmla="*/ 944350 w 1363450"/>
                <a:gd name="connsiteY12" fmla="*/ 181651 h 752696"/>
                <a:gd name="connsiteX13" fmla="*/ 953875 w 1363450"/>
                <a:gd name="connsiteY13" fmla="*/ 143551 h 752696"/>
                <a:gd name="connsiteX14" fmla="*/ 972925 w 1363450"/>
                <a:gd name="connsiteY14" fmla="*/ 114976 h 752696"/>
                <a:gd name="connsiteX15" fmla="*/ 982450 w 1363450"/>
                <a:gd name="connsiteY15" fmla="*/ 86401 h 752696"/>
                <a:gd name="connsiteX16" fmla="*/ 972925 w 1363450"/>
                <a:gd name="connsiteY16" fmla="*/ 57826 h 752696"/>
                <a:gd name="connsiteX17" fmla="*/ 915775 w 1363450"/>
                <a:gd name="connsiteY17" fmla="*/ 676 h 752696"/>
                <a:gd name="connsiteX18" fmla="*/ 953875 w 1363450"/>
                <a:gd name="connsiteY18" fmla="*/ 10201 h 752696"/>
                <a:gd name="connsiteX19" fmla="*/ 1011025 w 1363450"/>
                <a:gd name="connsiteY19" fmla="*/ 29251 h 752696"/>
                <a:gd name="connsiteX20" fmla="*/ 1049125 w 1363450"/>
                <a:gd name="connsiteY20" fmla="*/ 38776 h 752696"/>
                <a:gd name="connsiteX21" fmla="*/ 1106275 w 1363450"/>
                <a:gd name="connsiteY21" fmla="*/ 57826 h 752696"/>
                <a:gd name="connsiteX22" fmla="*/ 1163425 w 1363450"/>
                <a:gd name="connsiteY22" fmla="*/ 86401 h 752696"/>
                <a:gd name="connsiteX23" fmla="*/ 1192000 w 1363450"/>
                <a:gd name="connsiteY23" fmla="*/ 105451 h 752696"/>
                <a:gd name="connsiteX24" fmla="*/ 1249150 w 1363450"/>
                <a:gd name="connsiteY24" fmla="*/ 124501 h 752696"/>
                <a:gd name="connsiteX25" fmla="*/ 1306300 w 1363450"/>
                <a:gd name="connsiteY25" fmla="*/ 143551 h 752696"/>
                <a:gd name="connsiteX26" fmla="*/ 1334875 w 1363450"/>
                <a:gd name="connsiteY26" fmla="*/ 153076 h 752696"/>
                <a:gd name="connsiteX27" fmla="*/ 1363450 w 1363450"/>
                <a:gd name="connsiteY27" fmla="*/ 162601 h 752696"/>
                <a:gd name="connsiteX28" fmla="*/ 1344400 w 1363450"/>
                <a:gd name="connsiteY28" fmla="*/ 229276 h 752696"/>
                <a:gd name="connsiteX29" fmla="*/ 1315825 w 1363450"/>
                <a:gd name="connsiteY29" fmla="*/ 315001 h 752696"/>
                <a:gd name="connsiteX30" fmla="*/ 1296775 w 1363450"/>
                <a:gd name="connsiteY30" fmla="*/ 372151 h 752696"/>
                <a:gd name="connsiteX31" fmla="*/ 1287250 w 1363450"/>
                <a:gd name="connsiteY31" fmla="*/ 400726 h 752696"/>
                <a:gd name="connsiteX32" fmla="*/ 1268200 w 1363450"/>
                <a:gd name="connsiteY32" fmla="*/ 429301 h 752696"/>
                <a:gd name="connsiteX33" fmla="*/ 1239625 w 1363450"/>
                <a:gd name="connsiteY33" fmla="*/ 553126 h 752696"/>
                <a:gd name="connsiteX34" fmla="*/ 1230100 w 1363450"/>
                <a:gd name="connsiteY34" fmla="*/ 581701 h 752696"/>
                <a:gd name="connsiteX35" fmla="*/ 1211050 w 1363450"/>
                <a:gd name="connsiteY35" fmla="*/ 591226 h 752696"/>
                <a:gd name="connsiteX36" fmla="*/ 1201525 w 1363450"/>
                <a:gd name="connsiteY36" fmla="*/ 629326 h 752696"/>
                <a:gd name="connsiteX37" fmla="*/ 1182475 w 1363450"/>
                <a:gd name="connsiteY37" fmla="*/ 686476 h 752696"/>
                <a:gd name="connsiteX38" fmla="*/ 1163425 w 1363450"/>
                <a:gd name="connsiteY38" fmla="*/ 629326 h 752696"/>
                <a:gd name="connsiteX39" fmla="*/ 1144375 w 1363450"/>
                <a:gd name="connsiteY39" fmla="*/ 600751 h 752696"/>
                <a:gd name="connsiteX40" fmla="*/ 1087225 w 1363450"/>
                <a:gd name="connsiteY40" fmla="*/ 581701 h 752696"/>
                <a:gd name="connsiteX41" fmla="*/ 1039600 w 1363450"/>
                <a:gd name="connsiteY41" fmla="*/ 572176 h 752696"/>
                <a:gd name="connsiteX42" fmla="*/ 953875 w 1363450"/>
                <a:gd name="connsiteY42" fmla="*/ 562651 h 752696"/>
                <a:gd name="connsiteX43" fmla="*/ 887200 w 1363450"/>
                <a:gd name="connsiteY43" fmla="*/ 553126 h 752696"/>
                <a:gd name="connsiteX44" fmla="*/ 430000 w 1363450"/>
                <a:gd name="connsiteY44" fmla="*/ 562651 h 752696"/>
                <a:gd name="connsiteX45" fmla="*/ 115675 w 1363450"/>
                <a:gd name="connsiteY45" fmla="*/ 572176 h 752696"/>
                <a:gd name="connsiteX46" fmla="*/ 20425 w 1363450"/>
                <a:gd name="connsiteY46" fmla="*/ 553126 h 752696"/>
                <a:gd name="connsiteX47" fmla="*/ 29950 w 1363450"/>
                <a:gd name="connsiteY47" fmla="*/ 457876 h 75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1363450" h="752696">
                  <a:moveTo>
                    <a:pt x="29950" y="457876"/>
                  </a:moveTo>
                  <a:cubicBezTo>
                    <a:pt x="77575" y="440413"/>
                    <a:pt x="214204" y="453761"/>
                    <a:pt x="306175" y="448351"/>
                  </a:cubicBezTo>
                  <a:cubicBezTo>
                    <a:pt x="384947" y="443717"/>
                    <a:pt x="325231" y="439691"/>
                    <a:pt x="382375" y="429301"/>
                  </a:cubicBezTo>
                  <a:cubicBezTo>
                    <a:pt x="430664" y="420521"/>
                    <a:pt x="531415" y="413706"/>
                    <a:pt x="572875" y="410251"/>
                  </a:cubicBezTo>
                  <a:cubicBezTo>
                    <a:pt x="659578" y="381350"/>
                    <a:pt x="522640" y="425683"/>
                    <a:pt x="649075" y="391201"/>
                  </a:cubicBezTo>
                  <a:cubicBezTo>
                    <a:pt x="668448" y="385917"/>
                    <a:pt x="687175" y="378501"/>
                    <a:pt x="706225" y="372151"/>
                  </a:cubicBezTo>
                  <a:lnTo>
                    <a:pt x="734800" y="362626"/>
                  </a:lnTo>
                  <a:lnTo>
                    <a:pt x="763375" y="353101"/>
                  </a:lnTo>
                  <a:cubicBezTo>
                    <a:pt x="854532" y="261944"/>
                    <a:pt x="737817" y="370140"/>
                    <a:pt x="820525" y="315001"/>
                  </a:cubicBezTo>
                  <a:cubicBezTo>
                    <a:pt x="831733" y="307529"/>
                    <a:pt x="838752" y="295050"/>
                    <a:pt x="849100" y="286426"/>
                  </a:cubicBezTo>
                  <a:cubicBezTo>
                    <a:pt x="857894" y="279097"/>
                    <a:pt x="868881" y="274705"/>
                    <a:pt x="877675" y="267376"/>
                  </a:cubicBezTo>
                  <a:cubicBezTo>
                    <a:pt x="888023" y="258752"/>
                    <a:pt x="897980" y="249434"/>
                    <a:pt x="906250" y="238801"/>
                  </a:cubicBezTo>
                  <a:cubicBezTo>
                    <a:pt x="920306" y="220729"/>
                    <a:pt x="944350" y="181651"/>
                    <a:pt x="944350" y="181651"/>
                  </a:cubicBezTo>
                  <a:cubicBezTo>
                    <a:pt x="947525" y="168951"/>
                    <a:pt x="948718" y="155583"/>
                    <a:pt x="953875" y="143551"/>
                  </a:cubicBezTo>
                  <a:cubicBezTo>
                    <a:pt x="958384" y="133029"/>
                    <a:pt x="967805" y="125215"/>
                    <a:pt x="972925" y="114976"/>
                  </a:cubicBezTo>
                  <a:cubicBezTo>
                    <a:pt x="977415" y="105996"/>
                    <a:pt x="979275" y="95926"/>
                    <a:pt x="982450" y="86401"/>
                  </a:cubicBezTo>
                  <a:cubicBezTo>
                    <a:pt x="979275" y="76876"/>
                    <a:pt x="979089" y="65751"/>
                    <a:pt x="972925" y="57826"/>
                  </a:cubicBezTo>
                  <a:cubicBezTo>
                    <a:pt x="956385" y="36560"/>
                    <a:pt x="889639" y="-5858"/>
                    <a:pt x="915775" y="676"/>
                  </a:cubicBezTo>
                  <a:cubicBezTo>
                    <a:pt x="928475" y="3851"/>
                    <a:pt x="941336" y="6439"/>
                    <a:pt x="953875" y="10201"/>
                  </a:cubicBezTo>
                  <a:cubicBezTo>
                    <a:pt x="973109" y="15971"/>
                    <a:pt x="991544" y="24381"/>
                    <a:pt x="1011025" y="29251"/>
                  </a:cubicBezTo>
                  <a:cubicBezTo>
                    <a:pt x="1023725" y="32426"/>
                    <a:pt x="1036586" y="35014"/>
                    <a:pt x="1049125" y="38776"/>
                  </a:cubicBezTo>
                  <a:cubicBezTo>
                    <a:pt x="1068359" y="44546"/>
                    <a:pt x="1089567" y="46687"/>
                    <a:pt x="1106275" y="57826"/>
                  </a:cubicBezTo>
                  <a:cubicBezTo>
                    <a:pt x="1188167" y="112421"/>
                    <a:pt x="1084555" y="46966"/>
                    <a:pt x="1163425" y="86401"/>
                  </a:cubicBezTo>
                  <a:cubicBezTo>
                    <a:pt x="1173664" y="91521"/>
                    <a:pt x="1181539" y="100802"/>
                    <a:pt x="1192000" y="105451"/>
                  </a:cubicBezTo>
                  <a:cubicBezTo>
                    <a:pt x="1210350" y="113606"/>
                    <a:pt x="1230100" y="118151"/>
                    <a:pt x="1249150" y="124501"/>
                  </a:cubicBezTo>
                  <a:lnTo>
                    <a:pt x="1306300" y="143551"/>
                  </a:lnTo>
                  <a:lnTo>
                    <a:pt x="1334875" y="153076"/>
                  </a:lnTo>
                  <a:lnTo>
                    <a:pt x="1363450" y="162601"/>
                  </a:lnTo>
                  <a:cubicBezTo>
                    <a:pt x="1331439" y="258633"/>
                    <a:pt x="1380280" y="109675"/>
                    <a:pt x="1344400" y="229276"/>
                  </a:cubicBezTo>
                  <a:lnTo>
                    <a:pt x="1315825" y="315001"/>
                  </a:lnTo>
                  <a:lnTo>
                    <a:pt x="1296775" y="372151"/>
                  </a:lnTo>
                  <a:cubicBezTo>
                    <a:pt x="1293600" y="381676"/>
                    <a:pt x="1292819" y="392372"/>
                    <a:pt x="1287250" y="400726"/>
                  </a:cubicBezTo>
                  <a:lnTo>
                    <a:pt x="1268200" y="429301"/>
                  </a:lnTo>
                  <a:cubicBezTo>
                    <a:pt x="1255835" y="515855"/>
                    <a:pt x="1265775" y="474677"/>
                    <a:pt x="1239625" y="553126"/>
                  </a:cubicBezTo>
                  <a:lnTo>
                    <a:pt x="1230100" y="581701"/>
                  </a:lnTo>
                  <a:cubicBezTo>
                    <a:pt x="1211629" y="895704"/>
                    <a:pt x="1229555" y="702258"/>
                    <a:pt x="1211050" y="591226"/>
                  </a:cubicBezTo>
                  <a:cubicBezTo>
                    <a:pt x="1208898" y="578313"/>
                    <a:pt x="1204700" y="616626"/>
                    <a:pt x="1201525" y="629326"/>
                  </a:cubicBezTo>
                  <a:cubicBezTo>
                    <a:pt x="1175481" y="551195"/>
                    <a:pt x="1214376" y="654575"/>
                    <a:pt x="1182475" y="686476"/>
                  </a:cubicBezTo>
                  <a:cubicBezTo>
                    <a:pt x="1168276" y="700675"/>
                    <a:pt x="1174564" y="646034"/>
                    <a:pt x="1163425" y="629326"/>
                  </a:cubicBezTo>
                  <a:cubicBezTo>
                    <a:pt x="1157075" y="619801"/>
                    <a:pt x="1154083" y="606818"/>
                    <a:pt x="1144375" y="600751"/>
                  </a:cubicBezTo>
                  <a:cubicBezTo>
                    <a:pt x="1127347" y="590108"/>
                    <a:pt x="1106916" y="585639"/>
                    <a:pt x="1087225" y="581701"/>
                  </a:cubicBezTo>
                  <a:cubicBezTo>
                    <a:pt x="1071350" y="578526"/>
                    <a:pt x="1055627" y="574466"/>
                    <a:pt x="1039600" y="572176"/>
                  </a:cubicBezTo>
                  <a:cubicBezTo>
                    <a:pt x="1011138" y="568110"/>
                    <a:pt x="982404" y="566217"/>
                    <a:pt x="953875" y="562651"/>
                  </a:cubicBezTo>
                  <a:cubicBezTo>
                    <a:pt x="931598" y="559866"/>
                    <a:pt x="909425" y="556301"/>
                    <a:pt x="887200" y="553126"/>
                  </a:cubicBezTo>
                  <a:lnTo>
                    <a:pt x="430000" y="562651"/>
                  </a:lnTo>
                  <a:cubicBezTo>
                    <a:pt x="325209" y="565238"/>
                    <a:pt x="220470" y="574613"/>
                    <a:pt x="115675" y="572176"/>
                  </a:cubicBezTo>
                  <a:cubicBezTo>
                    <a:pt x="83305" y="571423"/>
                    <a:pt x="42205" y="577084"/>
                    <a:pt x="20425" y="553126"/>
                  </a:cubicBezTo>
                  <a:cubicBezTo>
                    <a:pt x="1203" y="531982"/>
                    <a:pt x="-17675" y="475339"/>
                    <a:pt x="29950" y="457876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961865" y="5066768"/>
              <a:ext cx="421910" cy="36445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wrap="none">
              <a:noAutofit/>
            </a:bodyPr>
            <a:lstStyle/>
            <a:p>
              <a:r>
                <a:rPr lang="ko-KR" altLang="en-US" sz="1400" b="1" dirty="0"/>
                <a:t>꽝</a:t>
              </a:r>
              <a:r>
                <a:rPr lang="en-US" altLang="ko-KR" sz="1400" b="1" dirty="0"/>
                <a:t>!</a:t>
              </a:r>
              <a:endParaRPr lang="ko-KR" altLang="en-US" sz="1400" b="1" dirty="0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6564329" y="4299475"/>
              <a:ext cx="80823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>
                  <a:solidFill>
                    <a:srgbClr val="00B0F0"/>
                  </a:solidFill>
                </a:rPr>
                <a:t>500%</a:t>
              </a:r>
              <a:r>
                <a:rPr lang="en-US" altLang="ko-KR" dirty="0"/>
                <a:t>;</a:t>
              </a:r>
              <a:endParaRPr lang="ko-KR" alt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 rot="20790195">
              <a:off x="4921112" y="4646294"/>
              <a:ext cx="185849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rgbClr val="CC00CC"/>
                  </a:solidFill>
                </a:rPr>
                <a:t>5</a:t>
              </a:r>
              <a:r>
                <a:rPr lang="ko-KR" altLang="en-US" sz="1000" dirty="0">
                  <a:solidFill>
                    <a:srgbClr val="CC00CC"/>
                  </a:solidFill>
                </a:rPr>
                <a:t>초 동안 서서히 글자 확대</a:t>
              </a:r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1345250" y="5916162"/>
              <a:ext cx="3294509" cy="290393"/>
            </a:xfrm>
            <a:prstGeom prst="roundRect">
              <a:avLst>
                <a:gd name="adj" fmla="val 8379"/>
              </a:avLst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>
              <a:spAutoFit/>
            </a:bodyPr>
            <a:lstStyle/>
            <a:p>
              <a:pPr defTabSz="180000"/>
              <a:r>
                <a:rPr lang="en-US" altLang="ko-KR" sz="1200" dirty="0"/>
                <a:t>&lt;</a:t>
              </a:r>
              <a:r>
                <a:rPr lang="en-US" altLang="ko-KR" sz="1200" b="1" dirty="0"/>
                <a:t>span</a:t>
              </a:r>
              <a:r>
                <a:rPr lang="en-US" altLang="ko-KR" sz="1200" dirty="0"/>
                <a:t>&gt;</a:t>
              </a:r>
              <a:r>
                <a:rPr lang="ko-KR" altLang="en-US" sz="1200" dirty="0"/>
                <a:t>꽝</a:t>
              </a:r>
              <a:r>
                <a:rPr lang="en-US" altLang="ko-KR" sz="1200" dirty="0"/>
                <a:t>!</a:t>
              </a:r>
              <a:r>
                <a:rPr lang="en-US" altLang="ko-KR" sz="1200" b="1" dirty="0"/>
                <a:t>&lt;/span&gt;</a:t>
              </a:r>
              <a:endParaRPr lang="ko-KR" altLang="en-US" sz="1200" b="1" dirty="0"/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1379902" y="4179998"/>
              <a:ext cx="3293790" cy="1223546"/>
            </a:xfrm>
            <a:prstGeom prst="roundRect">
              <a:avLst>
                <a:gd name="adj" fmla="val 4679"/>
              </a:avLst>
            </a:prstGeom>
            <a:noFill/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defTabSz="180000" fontAlgn="base" latinLnBrk="0"/>
              <a:r>
                <a:rPr lang="en-US" altLang="ko-KR" sz="1200" b="1" dirty="0"/>
                <a:t>span</a:t>
              </a:r>
              <a:r>
                <a:rPr lang="en-US" altLang="ko-KR" sz="1200" dirty="0"/>
                <a:t> {</a:t>
              </a:r>
            </a:p>
            <a:p>
              <a:pPr defTabSz="180000" fontAlgn="base" latinLnBrk="0"/>
              <a:r>
                <a:rPr lang="en-US" altLang="ko-KR" sz="1200" dirty="0"/>
                <a:t>	</a:t>
              </a:r>
              <a:r>
                <a:rPr lang="en-US" altLang="ko-KR" sz="1200" b="1" dirty="0">
                  <a:solidFill>
                    <a:srgbClr val="C00000"/>
                  </a:solidFill>
                </a:rPr>
                <a:t>transition : font-size 5s</a:t>
              </a:r>
              <a:r>
                <a:rPr lang="en-US" altLang="ko-KR" sz="1200" dirty="0"/>
                <a:t>;</a:t>
              </a:r>
            </a:p>
            <a:p>
              <a:pPr defTabSz="180000" fontAlgn="base" latinLnBrk="0"/>
              <a:r>
                <a:rPr lang="en-US" altLang="ko-KR" sz="1200" dirty="0"/>
                <a:t>} </a:t>
              </a:r>
              <a:endParaRPr lang="ko-KR" altLang="en-US" sz="1200" dirty="0"/>
            </a:p>
            <a:p>
              <a:pPr defTabSz="180000" fontAlgn="base" latinLnBrk="0"/>
              <a:r>
                <a:rPr lang="en-US" altLang="ko-KR" sz="1200" b="1" dirty="0" err="1"/>
                <a:t>span:hover</a:t>
              </a:r>
              <a:r>
                <a:rPr lang="en-US" altLang="ko-KR" sz="1200" dirty="0"/>
                <a:t> {</a:t>
              </a:r>
            </a:p>
            <a:p>
              <a:pPr defTabSz="180000" fontAlgn="base" latinLnBrk="0"/>
              <a:r>
                <a:rPr lang="en-US" altLang="ko-KR" sz="1200" b="1" dirty="0"/>
                <a:t>	</a:t>
              </a:r>
              <a:r>
                <a:rPr lang="en-US" altLang="ko-KR" sz="1200" b="1" dirty="0">
                  <a:solidFill>
                    <a:srgbClr val="C00000"/>
                  </a:solidFill>
                </a:rPr>
                <a:t>font-size : 500%;</a:t>
              </a:r>
            </a:p>
            <a:p>
              <a:pPr defTabSz="180000" fontAlgn="base" latinLnBrk="0"/>
              <a:r>
                <a:rPr lang="en-US" altLang="ko-KR" sz="1200" dirty="0"/>
                <a:t>}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860477" y="3919023"/>
              <a:ext cx="869149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>
                  <a:solidFill>
                    <a:srgbClr val="C00000"/>
                  </a:solidFill>
                </a:rPr>
                <a:t>CSS </a:t>
              </a:r>
              <a:r>
                <a:rPr lang="ko-KR" altLang="en-US" sz="1050" dirty="0">
                  <a:solidFill>
                    <a:srgbClr val="C00000"/>
                  </a:solidFill>
                </a:rPr>
                <a:t>스타일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860155" y="5672826"/>
              <a:ext cx="859531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>
                  <a:solidFill>
                    <a:srgbClr val="C00000"/>
                  </a:solidFill>
                </a:rPr>
                <a:t>HTML </a:t>
              </a:r>
              <a:r>
                <a:rPr lang="ko-KR" altLang="en-US" sz="1050" dirty="0">
                  <a:solidFill>
                    <a:srgbClr val="C00000"/>
                  </a:solidFill>
                </a:rPr>
                <a:t>코드</a:t>
              </a: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1993322" y="3795912"/>
              <a:ext cx="998991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000" dirty="0"/>
                <a:t>전환 </a:t>
              </a:r>
              <a:r>
                <a:rPr lang="ko-KR" altLang="en-US" sz="1000" dirty="0" err="1"/>
                <a:t>프로퍼티</a:t>
              </a:r>
              <a:endParaRPr lang="ko-KR" altLang="en-US" sz="1000" dirty="0"/>
            </a:p>
          </p:txBody>
        </p:sp>
        <p:cxnSp>
          <p:nvCxnSpPr>
            <p:cNvPr id="15" name="직선 화살표 연결선 14"/>
            <p:cNvCxnSpPr>
              <a:stCxn id="14" idx="2"/>
            </p:cNvCxnSpPr>
            <p:nvPr/>
          </p:nvCxnSpPr>
          <p:spPr>
            <a:xfrm>
              <a:off x="2492818" y="4042133"/>
              <a:ext cx="331497" cy="432048"/>
            </a:xfrm>
            <a:prstGeom prst="straightConnector1">
              <a:avLst/>
            </a:prstGeom>
            <a:ln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화살표 연결선 15"/>
            <p:cNvCxnSpPr>
              <a:stCxn id="17" idx="2"/>
            </p:cNvCxnSpPr>
            <p:nvPr/>
          </p:nvCxnSpPr>
          <p:spPr>
            <a:xfrm flipH="1">
              <a:off x="3270594" y="4057522"/>
              <a:ext cx="136584" cy="416659"/>
            </a:xfrm>
            <a:prstGeom prst="straightConnector1">
              <a:avLst/>
            </a:prstGeom>
            <a:ln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직사각형 16"/>
            <p:cNvSpPr/>
            <p:nvPr/>
          </p:nvSpPr>
          <p:spPr>
            <a:xfrm>
              <a:off x="3035922" y="3811301"/>
              <a:ext cx="742511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000" dirty="0"/>
                <a:t>전환 시간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004048" y="5661248"/>
              <a:ext cx="233264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/>
                <a:t>마우스가 글자 위에 올라오면 현재 크기에서 </a:t>
              </a:r>
              <a:r>
                <a:rPr lang="en-US" altLang="ko-KR" sz="1000" dirty="0"/>
                <a:t>500% </a:t>
              </a:r>
              <a:r>
                <a:rPr lang="ko-KR" altLang="en-US" sz="1000" dirty="0"/>
                <a:t>크기로 전환 진행</a:t>
              </a: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6370011" y="4773032"/>
              <a:ext cx="998991" cy="81799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none">
              <a:noAutofit/>
            </a:bodyPr>
            <a:lstStyle/>
            <a:p>
              <a:r>
                <a:rPr lang="ko-KR" altLang="en-US" sz="4600" b="1" dirty="0"/>
                <a:t>꽝</a:t>
              </a:r>
              <a:r>
                <a:rPr lang="en-US" altLang="ko-KR" sz="4600" b="1" dirty="0"/>
                <a:t>!</a:t>
              </a:r>
              <a:endParaRPr lang="ko-KR" altLang="en-US" sz="4600" b="1" dirty="0"/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485187" y="4622600"/>
            <a:ext cx="173227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rgbClr val="0070C0"/>
                </a:solidFill>
              </a:rPr>
              <a:t>&lt;span&gt; </a:t>
            </a:r>
            <a:r>
              <a:rPr lang="ko-KR" altLang="en-US" sz="1000" dirty="0">
                <a:solidFill>
                  <a:srgbClr val="0070C0"/>
                </a:solidFill>
              </a:rPr>
              <a:t>태그에 마우스를 </a:t>
            </a:r>
            <a:endParaRPr lang="en-US" altLang="ko-KR" sz="1000" dirty="0">
              <a:solidFill>
                <a:srgbClr val="0070C0"/>
              </a:solidFill>
            </a:endParaRPr>
          </a:p>
          <a:p>
            <a:r>
              <a:rPr lang="ko-KR" altLang="en-US" sz="1000" dirty="0">
                <a:solidFill>
                  <a:srgbClr val="0070C0"/>
                </a:solidFill>
              </a:rPr>
              <a:t>올리면 글자 크기를 </a:t>
            </a:r>
            <a:r>
              <a:rPr lang="en-US" altLang="ko-KR" sz="1000" dirty="0">
                <a:solidFill>
                  <a:srgbClr val="0070C0"/>
                </a:solidFill>
              </a:rPr>
              <a:t>500%</a:t>
            </a:r>
          </a:p>
          <a:p>
            <a:r>
              <a:rPr lang="ko-KR" altLang="en-US" sz="1000" dirty="0">
                <a:solidFill>
                  <a:srgbClr val="0070C0"/>
                </a:solidFill>
              </a:rPr>
              <a:t>확대 </a:t>
            </a:r>
            <a:r>
              <a:rPr lang="en-US" altLang="ko-KR" sz="1000" dirty="0">
                <a:solidFill>
                  <a:srgbClr val="0070C0"/>
                </a:solidFill>
              </a:rPr>
              <a:t>-&gt; </a:t>
            </a:r>
            <a:r>
              <a:rPr lang="ko-KR" altLang="en-US" sz="1000" dirty="0">
                <a:solidFill>
                  <a:srgbClr val="0070C0"/>
                </a:solidFill>
              </a:rPr>
              <a:t> 전환 효과시작</a:t>
            </a:r>
          </a:p>
        </p:txBody>
      </p:sp>
      <p:cxnSp>
        <p:nvCxnSpPr>
          <p:cNvPr id="23" name="직선 화살표 연결선 22"/>
          <p:cNvCxnSpPr/>
          <p:nvPr/>
        </p:nvCxnSpPr>
        <p:spPr>
          <a:xfrm flipV="1">
            <a:off x="2051720" y="4699856"/>
            <a:ext cx="576064" cy="17086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480791" y="3559389"/>
            <a:ext cx="17322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rgbClr val="0070C0"/>
                </a:solidFill>
              </a:rPr>
              <a:t>&lt;span&gt; </a:t>
            </a:r>
            <a:r>
              <a:rPr lang="ko-KR" altLang="en-US" sz="1000" dirty="0">
                <a:solidFill>
                  <a:srgbClr val="0070C0"/>
                </a:solidFill>
              </a:rPr>
              <a:t>태그의 글자 </a:t>
            </a:r>
            <a:r>
              <a:rPr lang="ko-KR" altLang="en-US" sz="1000" dirty="0" err="1">
                <a:solidFill>
                  <a:srgbClr val="0070C0"/>
                </a:solidFill>
              </a:rPr>
              <a:t>크기가에</a:t>
            </a:r>
            <a:r>
              <a:rPr lang="en-US" altLang="ko-KR" sz="1000" dirty="0">
                <a:solidFill>
                  <a:srgbClr val="0070C0"/>
                </a:solidFill>
              </a:rPr>
              <a:t> </a:t>
            </a:r>
            <a:r>
              <a:rPr lang="ko-KR" altLang="en-US" sz="1000" dirty="0">
                <a:solidFill>
                  <a:srgbClr val="0070C0"/>
                </a:solidFill>
              </a:rPr>
              <a:t>변화가 일어나면</a:t>
            </a:r>
            <a:r>
              <a:rPr lang="en-US" altLang="ko-KR" sz="1000" dirty="0">
                <a:solidFill>
                  <a:srgbClr val="0070C0"/>
                </a:solidFill>
              </a:rPr>
              <a:t>, 5</a:t>
            </a:r>
            <a:r>
              <a:rPr lang="ko-KR" altLang="en-US" sz="1000" dirty="0">
                <a:solidFill>
                  <a:srgbClr val="0070C0"/>
                </a:solidFill>
              </a:rPr>
              <a:t>초에 걸쳐 서서히 변화가 진행되도록 전환 지시</a:t>
            </a:r>
          </a:p>
        </p:txBody>
      </p:sp>
      <p:cxnSp>
        <p:nvCxnSpPr>
          <p:cNvPr id="29" name="직선 화살표 연결선 28"/>
          <p:cNvCxnSpPr/>
          <p:nvPr/>
        </p:nvCxnSpPr>
        <p:spPr>
          <a:xfrm>
            <a:off x="2051720" y="4018258"/>
            <a:ext cx="532836" cy="13991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972706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7731" y="1556792"/>
            <a:ext cx="2673846" cy="2786429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/>
              <a:t>5-13 font-size</a:t>
            </a:r>
            <a:r>
              <a:rPr lang="ko-KR" altLang="en-US" dirty="0"/>
              <a:t>에 대한 전환 효과 만들기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43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1043608" y="1556792"/>
            <a:ext cx="3600400" cy="418576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&lt;!DOCTYPE html&gt;</a:t>
            </a:r>
          </a:p>
          <a:p>
            <a:pPr defTabSz="180000"/>
            <a:r>
              <a:rPr lang="en-US" altLang="ko-KR" sz="1400" dirty="0"/>
              <a:t>&lt;html&gt;</a:t>
            </a:r>
          </a:p>
          <a:p>
            <a:pPr defTabSz="180000"/>
            <a:r>
              <a:rPr lang="en-US" altLang="ko-KR" sz="1400" dirty="0"/>
              <a:t>&lt;head&gt;&lt;title&gt;</a:t>
            </a:r>
            <a:r>
              <a:rPr lang="ko-KR" altLang="en-US" sz="1400" dirty="0"/>
              <a:t>전환</a:t>
            </a:r>
            <a:r>
              <a:rPr lang="en-US" altLang="ko-KR" sz="1400" dirty="0"/>
              <a:t>&lt;/title&gt;</a:t>
            </a:r>
          </a:p>
          <a:p>
            <a:pPr defTabSz="180000"/>
            <a:r>
              <a:rPr lang="en-US" altLang="ko-KR" sz="1400" dirty="0"/>
              <a:t>&lt;style&gt;</a:t>
            </a:r>
          </a:p>
          <a:p>
            <a:pPr defTabSz="180000"/>
            <a:r>
              <a:rPr lang="en-US" altLang="ko-KR" sz="1400" b="1" dirty="0"/>
              <a:t>span {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b="1" dirty="0"/>
              <a:t>transition : font-size 5s;</a:t>
            </a:r>
          </a:p>
          <a:p>
            <a:pPr defTabSz="180000"/>
            <a:r>
              <a:rPr lang="en-US" altLang="ko-KR" sz="1400" dirty="0"/>
              <a:t>}</a:t>
            </a:r>
          </a:p>
          <a:p>
            <a:pPr defTabSz="180000"/>
            <a:r>
              <a:rPr lang="en-US" altLang="ko-KR" sz="1400" b="1" dirty="0" err="1"/>
              <a:t>span:hover</a:t>
            </a:r>
            <a:r>
              <a:rPr lang="en-US" altLang="ko-KR" sz="1400" b="1" dirty="0"/>
              <a:t> {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b="1" dirty="0"/>
              <a:t>font-size : 500%;</a:t>
            </a:r>
          </a:p>
          <a:p>
            <a:pPr defTabSz="180000"/>
            <a:r>
              <a:rPr lang="en-US" altLang="ko-KR" sz="1400" dirty="0"/>
              <a:t>}</a:t>
            </a:r>
          </a:p>
          <a:p>
            <a:pPr defTabSz="180000"/>
            <a:r>
              <a:rPr lang="en-US" altLang="ko-KR" sz="1400" dirty="0"/>
              <a:t>&lt;/style&gt;</a:t>
            </a:r>
          </a:p>
          <a:p>
            <a:pPr defTabSz="180000"/>
            <a:r>
              <a:rPr lang="en-US" altLang="ko-KR" sz="1400" dirty="0"/>
              <a:t>&lt;/head&gt;</a:t>
            </a:r>
          </a:p>
          <a:p>
            <a:pPr defTabSz="180000"/>
            <a:r>
              <a:rPr lang="en-US" altLang="ko-KR" sz="1400" dirty="0"/>
              <a:t>&lt;body&gt;</a:t>
            </a:r>
          </a:p>
          <a:p>
            <a:pPr defTabSz="180000"/>
            <a:r>
              <a:rPr lang="en-US" altLang="ko-KR" sz="1400" dirty="0"/>
              <a:t>&lt;h3&gt;font-size</a:t>
            </a:r>
            <a:r>
              <a:rPr lang="ko-KR" altLang="en-US" sz="1400" dirty="0"/>
              <a:t>에 대한 전환</a:t>
            </a:r>
            <a:r>
              <a:rPr lang="en-US" altLang="ko-KR" sz="1400" dirty="0"/>
              <a:t>&lt;/h3&gt;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&lt;p&gt;</a:t>
            </a:r>
            <a:r>
              <a:rPr lang="en-US" altLang="ko-KR" sz="1400" b="1" dirty="0"/>
              <a:t>&lt;span&gt;</a:t>
            </a:r>
            <a:r>
              <a:rPr lang="ko-KR" altLang="en-US" sz="1400" b="1" dirty="0"/>
              <a:t>꽝</a:t>
            </a:r>
            <a:r>
              <a:rPr lang="en-US" altLang="ko-KR" sz="1400" b="1" dirty="0"/>
              <a:t>!&lt;/span&gt;</a:t>
            </a:r>
            <a:r>
              <a:rPr lang="en-US" altLang="ko-KR" sz="1400" dirty="0"/>
              <a:t> </a:t>
            </a:r>
            <a:r>
              <a:rPr lang="ko-KR" altLang="en-US" sz="1400" dirty="0"/>
              <a:t>글자에</a:t>
            </a:r>
          </a:p>
          <a:p>
            <a:pPr defTabSz="180000"/>
            <a:r>
              <a:rPr lang="ko-KR" altLang="en-US" sz="1400" dirty="0"/>
              <a:t> 마우스를 올려보세요</a:t>
            </a:r>
            <a:r>
              <a:rPr lang="en-US" altLang="ko-KR" sz="1400" dirty="0"/>
              <a:t>.&lt;/p&gt;</a:t>
            </a:r>
          </a:p>
          <a:p>
            <a:pPr defTabSz="180000"/>
            <a:r>
              <a:rPr lang="en-US" altLang="ko-KR" sz="1400" dirty="0"/>
              <a:t>&lt;/body&gt;</a:t>
            </a:r>
          </a:p>
          <a:p>
            <a:pPr defTabSz="180000"/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  <p:sp>
        <p:nvSpPr>
          <p:cNvPr id="5" name="모서리가 둥근 사각형 설명선 4"/>
          <p:cNvSpPr/>
          <p:nvPr/>
        </p:nvSpPr>
        <p:spPr>
          <a:xfrm>
            <a:off x="2327843" y="3757895"/>
            <a:ext cx="2448272" cy="442674"/>
          </a:xfrm>
          <a:prstGeom prst="wedgeRoundRectCallout">
            <a:avLst>
              <a:gd name="adj1" fmla="val -48816"/>
              <a:gd name="adj2" fmla="val -10156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fontAlgn="base"/>
            <a:r>
              <a:rPr lang="en-US" altLang="ko-KR" sz="1000" dirty="0"/>
              <a:t>&lt;span&gt;</a:t>
            </a:r>
            <a:r>
              <a:rPr lang="ko-KR" altLang="en-US" sz="1000" dirty="0"/>
              <a:t>에 마우스를 올리면 </a:t>
            </a:r>
            <a:r>
              <a:rPr lang="en-US" altLang="ko-KR" sz="1000" dirty="0"/>
              <a:t>5</a:t>
            </a:r>
            <a:r>
              <a:rPr lang="ko-KR" altLang="en-US" sz="1000" dirty="0"/>
              <a:t>초</a:t>
            </a:r>
            <a:r>
              <a:rPr lang="en-US" altLang="ko-KR" sz="1000" dirty="0"/>
              <a:t> </a:t>
            </a:r>
            <a:r>
              <a:rPr lang="ko-KR" altLang="en-US" sz="1000" dirty="0"/>
              <a:t>동안</a:t>
            </a:r>
            <a:r>
              <a:rPr lang="en-US" altLang="ko-KR" sz="1000" dirty="0"/>
              <a:t> </a:t>
            </a:r>
            <a:r>
              <a:rPr lang="ko-KR" altLang="en-US" sz="1000" dirty="0"/>
              <a:t>점진적으로 글자를 </a:t>
            </a:r>
            <a:r>
              <a:rPr lang="en-US" altLang="ko-KR" sz="1000" dirty="0"/>
              <a:t>500%</a:t>
            </a:r>
            <a:r>
              <a:rPr lang="ko-KR" altLang="en-US" sz="1000" dirty="0"/>
              <a:t> 확대</a:t>
            </a:r>
            <a:r>
              <a:rPr lang="en-US" altLang="ko-KR" sz="1000" dirty="0"/>
              <a:t>. </a:t>
            </a:r>
            <a:endParaRPr lang="ko-KR" altLang="en-US" sz="1000" dirty="0"/>
          </a:p>
        </p:txBody>
      </p:sp>
      <p:sp>
        <p:nvSpPr>
          <p:cNvPr id="6" name="자유형 5"/>
          <p:cNvSpPr/>
          <p:nvPr/>
        </p:nvSpPr>
        <p:spPr>
          <a:xfrm>
            <a:off x="4317542" y="3649673"/>
            <a:ext cx="542490" cy="111144"/>
          </a:xfrm>
          <a:custGeom>
            <a:avLst/>
            <a:gdLst>
              <a:gd name="connsiteX0" fmla="*/ 0 w 364899"/>
              <a:gd name="connsiteY0" fmla="*/ 600081 h 609606"/>
              <a:gd name="connsiteX1" fmla="*/ 361950 w 364899"/>
              <a:gd name="connsiteY1" fmla="*/ 6 h 609606"/>
              <a:gd name="connsiteX2" fmla="*/ 180975 w 364899"/>
              <a:gd name="connsiteY2" fmla="*/ 609606 h 609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64899" h="609606">
                <a:moveTo>
                  <a:pt x="0" y="600081"/>
                </a:moveTo>
                <a:cubicBezTo>
                  <a:pt x="165894" y="299250"/>
                  <a:pt x="331788" y="-1581"/>
                  <a:pt x="361950" y="6"/>
                </a:cubicBezTo>
                <a:cubicBezTo>
                  <a:pt x="392112" y="1593"/>
                  <a:pt x="180975" y="609606"/>
                  <a:pt x="180975" y="609606"/>
                </a:cubicBezTo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762732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변환</a:t>
            </a:r>
            <a:r>
              <a:rPr lang="en-US" altLang="ko-KR" dirty="0"/>
              <a:t>(transform)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fontAlgn="base"/>
            <a:r>
              <a:rPr lang="ko-KR" altLang="en-US" dirty="0"/>
              <a:t>텍스트나 이미지를 회전</a:t>
            </a:r>
            <a:r>
              <a:rPr lang="en-US" altLang="ko-KR" dirty="0"/>
              <a:t>,</a:t>
            </a:r>
            <a:r>
              <a:rPr lang="ko-KR" altLang="en-US" dirty="0"/>
              <a:t> 확대 다양한 기하학적인 모양으로 출력</a:t>
            </a:r>
            <a:endParaRPr lang="en-US" altLang="ko-KR" dirty="0"/>
          </a:p>
          <a:p>
            <a:pPr lvl="1" fontAlgn="base"/>
            <a:r>
              <a:rPr lang="ko-KR" altLang="en-US" dirty="0"/>
              <a:t>회전 각도의 단위는 </a:t>
            </a:r>
            <a:r>
              <a:rPr lang="en-US" altLang="ko-KR" dirty="0" err="1"/>
              <a:t>deg</a:t>
            </a:r>
            <a:r>
              <a:rPr lang="ko-KR" altLang="en-US" dirty="0"/>
              <a:t>이며 시계방향의 회전</a:t>
            </a:r>
          </a:p>
          <a:p>
            <a:pPr fontAlgn="base"/>
            <a:endParaRPr lang="ko-KR" altLang="en-US" dirty="0"/>
          </a:p>
          <a:p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44</a:t>
            </a:fld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734612" y="2780928"/>
            <a:ext cx="7768093" cy="2476500"/>
            <a:chOff x="688678" y="3429000"/>
            <a:chExt cx="7768093" cy="2476500"/>
          </a:xfrm>
        </p:grpSpPr>
        <p:pic>
          <p:nvPicPr>
            <p:cNvPr id="6" name="Picture 8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946" y="3429000"/>
              <a:ext cx="7743825" cy="2476500"/>
            </a:xfrm>
            <a:prstGeom prst="rect">
              <a:avLst/>
            </a:prstGeom>
            <a:noFill/>
            <a:ln w="9525">
              <a:solidFill>
                <a:schemeClr val="accent1">
                  <a:lumMod val="75000"/>
                </a:schemeClr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7" name="자유형 6"/>
            <p:cNvSpPr/>
            <p:nvPr/>
          </p:nvSpPr>
          <p:spPr>
            <a:xfrm>
              <a:off x="824213" y="4005064"/>
              <a:ext cx="123591" cy="209550"/>
            </a:xfrm>
            <a:custGeom>
              <a:avLst/>
              <a:gdLst>
                <a:gd name="connsiteX0" fmla="*/ 0 w 123825"/>
                <a:gd name="connsiteY0" fmla="*/ 209550 h 209550"/>
                <a:gd name="connsiteX1" fmla="*/ 47625 w 123825"/>
                <a:gd name="connsiteY1" fmla="*/ 66675 h 209550"/>
                <a:gd name="connsiteX2" fmla="*/ 123825 w 123825"/>
                <a:gd name="connsiteY2" fmla="*/ 0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3825" h="209550">
                  <a:moveTo>
                    <a:pt x="0" y="209550"/>
                  </a:moveTo>
                  <a:cubicBezTo>
                    <a:pt x="13493" y="155575"/>
                    <a:pt x="26987" y="101600"/>
                    <a:pt x="47625" y="66675"/>
                  </a:cubicBezTo>
                  <a:cubicBezTo>
                    <a:pt x="68263" y="31750"/>
                    <a:pt x="123825" y="0"/>
                    <a:pt x="123825" y="0"/>
                  </a:cubicBezTo>
                </a:path>
              </a:pathLst>
            </a:custGeom>
            <a:noFill/>
            <a:ln w="9525">
              <a:solidFill>
                <a:schemeClr val="accent2">
                  <a:lumMod val="60000"/>
                  <a:lumOff val="40000"/>
                </a:schemeClr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88678" y="3767465"/>
              <a:ext cx="394660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050" dirty="0">
                  <a:solidFill>
                    <a:schemeClr val="accent2">
                      <a:lumMod val="75000"/>
                    </a:schemeClr>
                  </a:solidFill>
                </a:rPr>
                <a:t>20</a:t>
              </a:r>
              <a:r>
                <a:rPr lang="en-US" altLang="ko-KR" sz="1050" baseline="30000" dirty="0">
                  <a:solidFill>
                    <a:schemeClr val="accent2">
                      <a:lumMod val="75000"/>
                    </a:schemeClr>
                  </a:solidFill>
                </a:rPr>
                <a:t>o</a:t>
              </a:r>
              <a:endParaRPr lang="ko-KR" altLang="en-US" sz="1050" baseline="30000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cxnSp>
          <p:nvCxnSpPr>
            <p:cNvPr id="9" name="직선 연결선 8"/>
            <p:cNvCxnSpPr/>
            <p:nvPr/>
          </p:nvCxnSpPr>
          <p:spPr>
            <a:xfrm>
              <a:off x="1652653" y="3582541"/>
              <a:ext cx="0" cy="456059"/>
            </a:xfrm>
            <a:prstGeom prst="line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/>
            <p:cNvCxnSpPr/>
            <p:nvPr/>
          </p:nvCxnSpPr>
          <p:spPr>
            <a:xfrm>
              <a:off x="1652653" y="4437112"/>
              <a:ext cx="0" cy="456059"/>
            </a:xfrm>
            <a:prstGeom prst="line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941616" y="3544441"/>
              <a:ext cx="0" cy="536823"/>
            </a:xfrm>
            <a:prstGeom prst="line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/>
            <p:cNvCxnSpPr/>
            <p:nvPr/>
          </p:nvCxnSpPr>
          <p:spPr>
            <a:xfrm>
              <a:off x="2941616" y="4437112"/>
              <a:ext cx="0" cy="456059"/>
            </a:xfrm>
            <a:prstGeom prst="line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화살표 연결선 12"/>
            <p:cNvCxnSpPr/>
            <p:nvPr/>
          </p:nvCxnSpPr>
          <p:spPr>
            <a:xfrm>
              <a:off x="2725592" y="4524375"/>
              <a:ext cx="0" cy="207639"/>
            </a:xfrm>
            <a:prstGeom prst="straightConnector1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직사각형 13"/>
            <p:cNvSpPr/>
            <p:nvPr/>
          </p:nvSpPr>
          <p:spPr>
            <a:xfrm>
              <a:off x="3790581" y="4052689"/>
              <a:ext cx="1527299" cy="35584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5" name="직선 화살표 연결선 14"/>
            <p:cNvCxnSpPr>
              <a:stCxn id="14" idx="0"/>
            </p:cNvCxnSpPr>
            <p:nvPr/>
          </p:nvCxnSpPr>
          <p:spPr>
            <a:xfrm flipH="1">
              <a:off x="4554230" y="4052689"/>
              <a:ext cx="1" cy="960487"/>
            </a:xfrm>
            <a:prstGeom prst="straightConnector1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4554230" y="4601209"/>
              <a:ext cx="548548" cy="253916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050" dirty="0">
                  <a:solidFill>
                    <a:schemeClr val="accent2">
                      <a:lumMod val="75000"/>
                    </a:schemeClr>
                  </a:solidFill>
                </a:rPr>
                <a:t>100px</a:t>
              </a:r>
              <a:endParaRPr lang="ko-KR" altLang="en-US" sz="1050" baseline="30000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cxnSp>
          <p:nvCxnSpPr>
            <p:cNvPr id="17" name="직선 화살표 연결선 16"/>
            <p:cNvCxnSpPr/>
            <p:nvPr/>
          </p:nvCxnSpPr>
          <p:spPr>
            <a:xfrm flipV="1">
              <a:off x="3157640" y="3717032"/>
              <a:ext cx="0" cy="237599"/>
            </a:xfrm>
            <a:prstGeom prst="straightConnector1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3627076" y="3787284"/>
              <a:ext cx="441146" cy="253916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050" dirty="0">
                  <a:solidFill>
                    <a:schemeClr val="accent2">
                      <a:lumMod val="75000"/>
                    </a:schemeClr>
                  </a:solidFill>
                </a:rPr>
                <a:t>-20</a:t>
              </a:r>
              <a:r>
                <a:rPr lang="en-US" altLang="ko-KR" sz="1050" baseline="30000" dirty="0">
                  <a:solidFill>
                    <a:schemeClr val="accent2">
                      <a:lumMod val="75000"/>
                    </a:schemeClr>
                  </a:solidFill>
                </a:rPr>
                <a:t>o</a:t>
              </a:r>
              <a:endParaRPr lang="ko-KR" altLang="en-US" sz="1050" baseline="30000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19" name="자유형 18"/>
            <p:cNvSpPr/>
            <p:nvPr/>
          </p:nvSpPr>
          <p:spPr>
            <a:xfrm flipH="1">
              <a:off x="3627076" y="3989263"/>
              <a:ext cx="113754" cy="209550"/>
            </a:xfrm>
            <a:custGeom>
              <a:avLst/>
              <a:gdLst>
                <a:gd name="connsiteX0" fmla="*/ 0 w 123825"/>
                <a:gd name="connsiteY0" fmla="*/ 209550 h 209550"/>
                <a:gd name="connsiteX1" fmla="*/ 47625 w 123825"/>
                <a:gd name="connsiteY1" fmla="*/ 66675 h 209550"/>
                <a:gd name="connsiteX2" fmla="*/ 123825 w 123825"/>
                <a:gd name="connsiteY2" fmla="*/ 0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3825" h="209550">
                  <a:moveTo>
                    <a:pt x="0" y="209550"/>
                  </a:moveTo>
                  <a:cubicBezTo>
                    <a:pt x="13493" y="155575"/>
                    <a:pt x="26987" y="101600"/>
                    <a:pt x="47625" y="66675"/>
                  </a:cubicBezTo>
                  <a:cubicBezTo>
                    <a:pt x="68263" y="31750"/>
                    <a:pt x="123825" y="0"/>
                    <a:pt x="123825" y="0"/>
                  </a:cubicBezTo>
                </a:path>
              </a:pathLst>
            </a:custGeom>
            <a:noFill/>
            <a:ln w="9525">
              <a:solidFill>
                <a:schemeClr val="accent2">
                  <a:lumMod val="60000"/>
                  <a:lumOff val="40000"/>
                </a:schemeClr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406431" y="5090700"/>
              <a:ext cx="4924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/>
                <a:t>회전</a:t>
              </a:r>
              <a:endParaRPr lang="en-US" altLang="ko-KR" sz="1200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618450" y="5090699"/>
              <a:ext cx="6463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/>
                <a:t>기울임</a:t>
              </a:r>
              <a:endParaRPr lang="en-US" altLang="ko-KR" sz="1200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274634" y="5382157"/>
              <a:ext cx="4924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/>
                <a:t>이동</a:t>
              </a:r>
              <a:endParaRPr lang="en-US" altLang="ko-KR" sz="1200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6398000" y="4494473"/>
              <a:ext cx="86113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/>
                <a:t>확대</a:t>
              </a:r>
              <a:r>
                <a:rPr lang="en-US" altLang="ko-KR" sz="1200" dirty="0"/>
                <a:t>/</a:t>
              </a:r>
              <a:r>
                <a:rPr lang="ko-KR" altLang="en-US" sz="1200" dirty="0"/>
                <a:t>축소</a:t>
              </a:r>
              <a:endParaRPr lang="en-US" altLang="ko-KR" sz="1200" dirty="0"/>
            </a:p>
          </p:txBody>
        </p:sp>
        <p:cxnSp>
          <p:nvCxnSpPr>
            <p:cNvPr id="24" name="직선 화살표 연결선 23"/>
            <p:cNvCxnSpPr/>
            <p:nvPr/>
          </p:nvCxnSpPr>
          <p:spPr>
            <a:xfrm flipV="1">
              <a:off x="5461896" y="3988231"/>
              <a:ext cx="0" cy="237599"/>
            </a:xfrm>
            <a:prstGeom prst="straightConnector1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/>
            <p:cNvSpPr txBox="1"/>
            <p:nvPr/>
          </p:nvSpPr>
          <p:spPr>
            <a:xfrm>
              <a:off x="5317879" y="3544441"/>
              <a:ext cx="710451" cy="4154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050" dirty="0">
                  <a:solidFill>
                    <a:schemeClr val="accent2">
                      <a:lumMod val="75000"/>
                    </a:schemeClr>
                  </a:solidFill>
                </a:rPr>
                <a:t>Y</a:t>
              </a:r>
              <a:r>
                <a:rPr lang="ko-KR" altLang="en-US" sz="1050" dirty="0">
                  <a:solidFill>
                    <a:schemeClr val="accent2">
                      <a:lumMod val="75000"/>
                    </a:schemeClr>
                  </a:solidFill>
                </a:rPr>
                <a:t>축으로</a:t>
              </a:r>
              <a:endParaRPr lang="en-US" altLang="ko-KR" sz="1050" dirty="0">
                <a:solidFill>
                  <a:schemeClr val="accent2">
                    <a:lumMod val="75000"/>
                  </a:schemeClr>
                </a:solidFill>
              </a:endParaRPr>
            </a:p>
            <a:p>
              <a:r>
                <a:rPr lang="en-US" altLang="ko-KR" sz="1050" dirty="0">
                  <a:solidFill>
                    <a:schemeClr val="accent2">
                      <a:lumMod val="75000"/>
                    </a:schemeClr>
                  </a:solidFill>
                </a:rPr>
                <a:t>1</a:t>
              </a:r>
              <a:r>
                <a:rPr lang="ko-KR" altLang="en-US" sz="1050" dirty="0">
                  <a:solidFill>
                    <a:schemeClr val="accent2">
                      <a:lumMod val="75000"/>
                    </a:schemeClr>
                  </a:solidFill>
                </a:rPr>
                <a:t>배 확대</a:t>
              </a:r>
              <a:endParaRPr lang="ko-KR" altLang="en-US" sz="1050" baseline="30000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cxnSp>
          <p:nvCxnSpPr>
            <p:cNvPr id="26" name="직선 화살표 연결선 25"/>
            <p:cNvCxnSpPr/>
            <p:nvPr/>
          </p:nvCxnSpPr>
          <p:spPr>
            <a:xfrm>
              <a:off x="5461896" y="3969698"/>
              <a:ext cx="2664296" cy="0"/>
            </a:xfrm>
            <a:prstGeom prst="straightConnector1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6853693" y="3572733"/>
              <a:ext cx="710451" cy="4154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050" dirty="0">
                  <a:solidFill>
                    <a:schemeClr val="accent2">
                      <a:lumMod val="75000"/>
                    </a:schemeClr>
                  </a:solidFill>
                </a:rPr>
                <a:t>x</a:t>
              </a:r>
              <a:r>
                <a:rPr lang="ko-KR" altLang="en-US" sz="1050" dirty="0">
                  <a:solidFill>
                    <a:schemeClr val="accent2">
                      <a:lumMod val="75000"/>
                    </a:schemeClr>
                  </a:solidFill>
                </a:rPr>
                <a:t>축으로</a:t>
              </a:r>
              <a:endParaRPr lang="en-US" altLang="ko-KR" sz="1050" dirty="0">
                <a:solidFill>
                  <a:schemeClr val="accent2">
                    <a:lumMod val="75000"/>
                  </a:schemeClr>
                </a:solidFill>
              </a:endParaRPr>
            </a:p>
            <a:p>
              <a:r>
                <a:rPr lang="en-US" altLang="ko-KR" sz="1050" dirty="0">
                  <a:solidFill>
                    <a:schemeClr val="accent2">
                      <a:lumMod val="75000"/>
                    </a:schemeClr>
                  </a:solidFill>
                </a:rPr>
                <a:t>3</a:t>
              </a:r>
              <a:r>
                <a:rPr lang="ko-KR" altLang="en-US" sz="1050" dirty="0">
                  <a:solidFill>
                    <a:schemeClr val="accent2">
                      <a:lumMod val="75000"/>
                    </a:schemeClr>
                  </a:solidFill>
                </a:rPr>
                <a:t>배 확대</a:t>
              </a:r>
              <a:endParaRPr lang="ko-KR" altLang="en-US" sz="1050" baseline="30000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</p:grpSp>
      <p:sp>
        <p:nvSpPr>
          <p:cNvPr id="28" name="직사각형 27"/>
          <p:cNvSpPr/>
          <p:nvPr/>
        </p:nvSpPr>
        <p:spPr>
          <a:xfrm>
            <a:off x="596818" y="5378941"/>
            <a:ext cx="1796365" cy="553998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lIns="36000" rIns="36000">
            <a:spAutoFit/>
          </a:bodyPr>
          <a:lstStyle/>
          <a:p>
            <a:pPr defTabSz="180000"/>
            <a:r>
              <a:rPr lang="en-US" altLang="ko-KR" sz="1000" dirty="0"/>
              <a:t>div {</a:t>
            </a:r>
          </a:p>
          <a:p>
            <a:pPr defTabSz="180000"/>
            <a:r>
              <a:rPr lang="en-US" altLang="ko-KR" sz="1000" dirty="0"/>
              <a:t>	transform : rotate(20deg); </a:t>
            </a:r>
          </a:p>
          <a:p>
            <a:pPr defTabSz="180000"/>
            <a:r>
              <a:rPr lang="en-US" altLang="ko-KR" sz="1000" dirty="0"/>
              <a:t>}</a:t>
            </a:r>
            <a:endParaRPr lang="ko-KR" altLang="en-US" sz="1000" dirty="0"/>
          </a:p>
        </p:txBody>
      </p:sp>
      <p:sp>
        <p:nvSpPr>
          <p:cNvPr id="29" name="직사각형 28"/>
          <p:cNvSpPr/>
          <p:nvPr/>
        </p:nvSpPr>
        <p:spPr>
          <a:xfrm>
            <a:off x="1953916" y="6008990"/>
            <a:ext cx="2160240" cy="553998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lIns="36000" rIns="36000">
            <a:spAutoFit/>
          </a:bodyPr>
          <a:lstStyle/>
          <a:p>
            <a:pPr defTabSz="180000"/>
            <a:r>
              <a:rPr lang="en-US" altLang="ko-KR" sz="1000" dirty="0"/>
              <a:t>div {</a:t>
            </a:r>
          </a:p>
          <a:p>
            <a:pPr defTabSz="180000"/>
            <a:r>
              <a:rPr lang="en-US" altLang="ko-KR" sz="1000" dirty="0"/>
              <a:t>	transform : skew(0deg, -20deg); </a:t>
            </a:r>
          </a:p>
          <a:p>
            <a:pPr defTabSz="180000"/>
            <a:r>
              <a:rPr lang="en-US" altLang="ko-KR" sz="1000" dirty="0"/>
              <a:t>}</a:t>
            </a:r>
            <a:endParaRPr lang="ko-KR" altLang="en-US" sz="1000" dirty="0"/>
          </a:p>
        </p:txBody>
      </p:sp>
      <p:sp>
        <p:nvSpPr>
          <p:cNvPr id="30" name="직사각형 29"/>
          <p:cNvSpPr/>
          <p:nvPr/>
        </p:nvSpPr>
        <p:spPr>
          <a:xfrm>
            <a:off x="3804899" y="5394331"/>
            <a:ext cx="2016224" cy="553998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lIns="36000" rIns="36000">
            <a:spAutoFit/>
          </a:bodyPr>
          <a:lstStyle/>
          <a:p>
            <a:pPr defTabSz="180000"/>
            <a:r>
              <a:rPr lang="en-US" altLang="ko-KR" sz="1000" dirty="0"/>
              <a:t>div {</a:t>
            </a:r>
          </a:p>
          <a:p>
            <a:pPr defTabSz="180000"/>
            <a:r>
              <a:rPr lang="en-US" altLang="ko-KR" sz="1000" dirty="0"/>
              <a:t>	transform : </a:t>
            </a:r>
            <a:r>
              <a:rPr lang="en-US" altLang="ko-KR" sz="1000" dirty="0" err="1"/>
              <a:t>translateY</a:t>
            </a:r>
            <a:r>
              <a:rPr lang="en-US" altLang="ko-KR" sz="1000" dirty="0"/>
              <a:t>(100px); </a:t>
            </a:r>
          </a:p>
          <a:p>
            <a:pPr defTabSz="180000"/>
            <a:r>
              <a:rPr lang="en-US" altLang="ko-KR" sz="1000" dirty="0"/>
              <a:t>}</a:t>
            </a:r>
            <a:endParaRPr lang="ko-KR" altLang="en-US" sz="1000" dirty="0"/>
          </a:p>
        </p:txBody>
      </p:sp>
      <p:sp>
        <p:nvSpPr>
          <p:cNvPr id="31" name="직사각형 30"/>
          <p:cNvSpPr/>
          <p:nvPr/>
        </p:nvSpPr>
        <p:spPr>
          <a:xfrm>
            <a:off x="6274118" y="5380287"/>
            <a:ext cx="1539546" cy="553998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lIns="36000" rIns="36000">
            <a:spAutoFit/>
          </a:bodyPr>
          <a:lstStyle/>
          <a:p>
            <a:pPr defTabSz="180000"/>
            <a:r>
              <a:rPr lang="en-US" altLang="ko-KR" sz="1000" dirty="0"/>
              <a:t>div {</a:t>
            </a:r>
          </a:p>
          <a:p>
            <a:pPr defTabSz="180000"/>
            <a:r>
              <a:rPr lang="en-US" altLang="ko-KR" sz="1000" dirty="0"/>
              <a:t>	transform : scale(3,1); </a:t>
            </a:r>
          </a:p>
          <a:p>
            <a:pPr defTabSz="180000"/>
            <a:r>
              <a:rPr lang="en-US" altLang="ko-KR" sz="1000" dirty="0"/>
              <a:t>}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61678218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transform</a:t>
            </a:r>
            <a:r>
              <a:rPr lang="ko-KR" altLang="en-US" dirty="0"/>
              <a:t>에 사용 가능한 </a:t>
            </a:r>
            <a:r>
              <a:rPr lang="en-US" altLang="ko-KR" dirty="0"/>
              <a:t>2</a:t>
            </a:r>
            <a:r>
              <a:rPr lang="ko-KR" altLang="en-US" dirty="0"/>
              <a:t>차원 변환  함수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45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1700808"/>
            <a:ext cx="7384632" cy="3528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70551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725328" y="1119237"/>
            <a:ext cx="4536529" cy="549381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900" dirty="0"/>
              <a:t>&lt;!DOCTYPE html&gt;</a:t>
            </a:r>
          </a:p>
          <a:p>
            <a:pPr defTabSz="180000"/>
            <a:r>
              <a:rPr lang="en-US" altLang="ko-KR" sz="900" dirty="0"/>
              <a:t>&lt;html&gt;</a:t>
            </a:r>
          </a:p>
          <a:p>
            <a:pPr defTabSz="180000"/>
            <a:r>
              <a:rPr lang="en-US" altLang="ko-KR" sz="900" dirty="0"/>
              <a:t>&lt;head&gt;&lt;title&gt;</a:t>
            </a:r>
            <a:r>
              <a:rPr lang="ko-KR" altLang="en-US" sz="900" dirty="0"/>
              <a:t>다양한 변환 사례</a:t>
            </a:r>
            <a:r>
              <a:rPr lang="en-US" altLang="ko-KR" sz="900" dirty="0"/>
              <a:t>&lt;/title&gt;</a:t>
            </a:r>
          </a:p>
          <a:p>
            <a:pPr defTabSz="180000"/>
            <a:r>
              <a:rPr lang="en-US" altLang="ko-KR" sz="900" dirty="0"/>
              <a:t>&lt;style&gt;</a:t>
            </a:r>
          </a:p>
          <a:p>
            <a:pPr defTabSz="180000"/>
            <a:r>
              <a:rPr lang="en-US" altLang="ko-KR" sz="900" b="1" dirty="0"/>
              <a:t>div {</a:t>
            </a:r>
          </a:p>
          <a:p>
            <a:pPr defTabSz="180000"/>
            <a:r>
              <a:rPr lang="en-US" altLang="ko-KR" sz="900" dirty="0"/>
              <a:t>	display : inline-block;</a:t>
            </a:r>
          </a:p>
          <a:p>
            <a:pPr defTabSz="180000"/>
            <a:r>
              <a:rPr lang="en-US" altLang="ko-KR" sz="900" dirty="0"/>
              <a:t>	padding : 5px;</a:t>
            </a:r>
          </a:p>
          <a:p>
            <a:pPr defTabSz="180000"/>
            <a:r>
              <a:rPr lang="en-US" altLang="ko-KR" sz="900" dirty="0"/>
              <a:t>	color : white;</a:t>
            </a:r>
          </a:p>
          <a:p>
            <a:pPr defTabSz="180000"/>
            <a:r>
              <a:rPr lang="en-US" altLang="ko-KR" sz="900" dirty="0"/>
              <a:t>	background : </a:t>
            </a:r>
            <a:r>
              <a:rPr lang="en-US" altLang="ko-KR" sz="900" dirty="0" err="1"/>
              <a:t>olivedrab</a:t>
            </a:r>
            <a:r>
              <a:rPr lang="en-US" altLang="ko-KR" sz="900" dirty="0"/>
              <a:t>;</a:t>
            </a:r>
          </a:p>
          <a:p>
            <a:pPr defTabSz="180000"/>
            <a:r>
              <a:rPr lang="en-US" altLang="ko-KR" sz="900" dirty="0"/>
              <a:t>}</a:t>
            </a:r>
          </a:p>
          <a:p>
            <a:pPr defTabSz="180000"/>
            <a:endParaRPr lang="ko-KR" altLang="en-US" sz="900" dirty="0"/>
          </a:p>
          <a:p>
            <a:pPr defTabSz="180000"/>
            <a:r>
              <a:rPr lang="en-US" altLang="ko-KR" sz="900" dirty="0"/>
              <a:t>/* </a:t>
            </a:r>
            <a:r>
              <a:rPr lang="ko-KR" altLang="en-US" sz="900" dirty="0"/>
              <a:t>변환 *</a:t>
            </a:r>
            <a:r>
              <a:rPr lang="en-US" altLang="ko-KR" sz="900" dirty="0"/>
              <a:t>/</a:t>
            </a:r>
          </a:p>
          <a:p>
            <a:pPr defTabSz="180000"/>
            <a:r>
              <a:rPr lang="en-US" altLang="ko-KR" sz="900" b="1" dirty="0" err="1"/>
              <a:t>div#rotate</a:t>
            </a:r>
            <a:r>
              <a:rPr lang="en-US" altLang="ko-KR" sz="900" b="1" dirty="0"/>
              <a:t> { transform : rotate(20deg); }</a:t>
            </a:r>
          </a:p>
          <a:p>
            <a:pPr defTabSz="180000"/>
            <a:r>
              <a:rPr lang="en-US" altLang="ko-KR" sz="900" b="1" dirty="0" err="1"/>
              <a:t>div#skew</a:t>
            </a:r>
            <a:r>
              <a:rPr lang="en-US" altLang="ko-KR" sz="900" b="1" dirty="0"/>
              <a:t> { transform : skew(0deg,-20deg); }</a:t>
            </a:r>
          </a:p>
          <a:p>
            <a:pPr defTabSz="180000"/>
            <a:r>
              <a:rPr lang="en-US" altLang="ko-KR" sz="900" b="1" dirty="0" err="1"/>
              <a:t>div#translate</a:t>
            </a:r>
            <a:r>
              <a:rPr lang="en-US" altLang="ko-KR" sz="900" b="1" dirty="0"/>
              <a:t> { transform : </a:t>
            </a:r>
            <a:r>
              <a:rPr lang="en-US" altLang="ko-KR" sz="900" b="1" dirty="0" err="1"/>
              <a:t>translateY</a:t>
            </a:r>
            <a:r>
              <a:rPr lang="en-US" altLang="ko-KR" sz="900" b="1" dirty="0"/>
              <a:t>(100px); }</a:t>
            </a:r>
          </a:p>
          <a:p>
            <a:pPr defTabSz="180000"/>
            <a:r>
              <a:rPr lang="en-US" altLang="ko-KR" sz="900" b="1" dirty="0" err="1"/>
              <a:t>div#scale</a:t>
            </a:r>
            <a:r>
              <a:rPr lang="en-US" altLang="ko-KR" sz="900" b="1" dirty="0"/>
              <a:t> { transform : scale(3,1); }</a:t>
            </a:r>
          </a:p>
          <a:p>
            <a:pPr defTabSz="180000"/>
            <a:endParaRPr lang="ko-KR" altLang="en-US" sz="900" dirty="0"/>
          </a:p>
          <a:p>
            <a:pPr defTabSz="180000"/>
            <a:r>
              <a:rPr lang="en-US" altLang="ko-KR" sz="900" dirty="0"/>
              <a:t>/* </a:t>
            </a:r>
            <a:r>
              <a:rPr lang="ko-KR" altLang="en-US" sz="900" dirty="0"/>
              <a:t>마우스 올릴 때 추가 변환 *</a:t>
            </a:r>
            <a:r>
              <a:rPr lang="en-US" altLang="ko-KR" sz="900" dirty="0"/>
              <a:t>/</a:t>
            </a:r>
          </a:p>
          <a:p>
            <a:pPr defTabSz="180000"/>
            <a:r>
              <a:rPr lang="en-US" altLang="ko-KR" sz="900" b="1" dirty="0" err="1"/>
              <a:t>div#rotate:hover</a:t>
            </a:r>
            <a:r>
              <a:rPr lang="en-US" altLang="ko-KR" sz="900" b="1" dirty="0"/>
              <a:t> { transform : rotate(80deg);}</a:t>
            </a:r>
          </a:p>
          <a:p>
            <a:pPr defTabSz="180000"/>
            <a:r>
              <a:rPr lang="en-US" altLang="ko-KR" sz="900" b="1" dirty="0" err="1"/>
              <a:t>div#skew:hover</a:t>
            </a:r>
            <a:r>
              <a:rPr lang="en-US" altLang="ko-KR" sz="900" b="1" dirty="0"/>
              <a:t> { transform : skew(0deg, -60deg); }</a:t>
            </a:r>
          </a:p>
          <a:p>
            <a:pPr defTabSz="180000"/>
            <a:r>
              <a:rPr lang="en-US" altLang="ko-KR" sz="900" b="1" dirty="0" err="1"/>
              <a:t>div#translate:hover</a:t>
            </a:r>
            <a:r>
              <a:rPr lang="en-US" altLang="ko-KR" sz="900" b="1" dirty="0"/>
              <a:t> { transform : translate(50px, 100px); }</a:t>
            </a:r>
          </a:p>
          <a:p>
            <a:pPr defTabSz="180000"/>
            <a:r>
              <a:rPr lang="en-US" altLang="ko-KR" sz="900" b="1" dirty="0" err="1"/>
              <a:t>div#scale:hover</a:t>
            </a:r>
            <a:r>
              <a:rPr lang="en-US" altLang="ko-KR" sz="900" b="1" dirty="0"/>
              <a:t> { transform : scale(4,2); }</a:t>
            </a:r>
          </a:p>
          <a:p>
            <a:pPr defTabSz="180000"/>
            <a:endParaRPr lang="ko-KR" altLang="en-US" sz="900" dirty="0"/>
          </a:p>
          <a:p>
            <a:pPr defTabSz="180000"/>
            <a:r>
              <a:rPr lang="en-US" altLang="ko-KR" sz="900" dirty="0"/>
              <a:t>/* </a:t>
            </a:r>
            <a:r>
              <a:rPr lang="ko-KR" altLang="en-US" sz="900" dirty="0"/>
              <a:t>마우스 누를 때 추가 변환 *</a:t>
            </a:r>
            <a:r>
              <a:rPr lang="en-US" altLang="ko-KR" sz="900" dirty="0"/>
              <a:t>/</a:t>
            </a:r>
          </a:p>
          <a:p>
            <a:pPr defTabSz="180000"/>
            <a:r>
              <a:rPr lang="en-US" altLang="ko-KR" sz="900" b="1" dirty="0" err="1"/>
              <a:t>div#scale:active</a:t>
            </a:r>
            <a:r>
              <a:rPr lang="en-US" altLang="ko-KR" sz="900" b="1" dirty="0"/>
              <a:t> { transform : scale(1,5); }</a:t>
            </a:r>
          </a:p>
          <a:p>
            <a:pPr defTabSz="180000"/>
            <a:r>
              <a:rPr lang="en-US" altLang="ko-KR" sz="900" dirty="0"/>
              <a:t>&lt;/style&gt;</a:t>
            </a:r>
          </a:p>
          <a:p>
            <a:pPr defTabSz="180000"/>
            <a:r>
              <a:rPr lang="en-US" altLang="ko-KR" sz="900" dirty="0"/>
              <a:t>&lt;/head&gt;</a:t>
            </a:r>
          </a:p>
          <a:p>
            <a:pPr defTabSz="180000"/>
            <a:r>
              <a:rPr lang="en-US" altLang="ko-KR" sz="900" dirty="0"/>
              <a:t>&lt;body&gt;</a:t>
            </a:r>
          </a:p>
          <a:p>
            <a:pPr defTabSz="180000"/>
            <a:r>
              <a:rPr lang="en-US" altLang="ko-KR" sz="900" dirty="0"/>
              <a:t>&lt;h3&gt;</a:t>
            </a:r>
            <a:r>
              <a:rPr lang="ko-KR" altLang="en-US" sz="900" dirty="0"/>
              <a:t>다양한 </a:t>
            </a:r>
            <a:r>
              <a:rPr lang="en-US" altLang="ko-KR" sz="900" dirty="0"/>
              <a:t>Transform&lt;/h3&gt;</a:t>
            </a:r>
          </a:p>
          <a:p>
            <a:pPr defTabSz="180000"/>
            <a:r>
              <a:rPr lang="ko-KR" altLang="en-US" sz="900" dirty="0"/>
              <a:t>아래는 회전</a:t>
            </a:r>
            <a:r>
              <a:rPr lang="en-US" altLang="ko-KR" sz="900" dirty="0"/>
              <a:t>(rotate), </a:t>
            </a:r>
            <a:r>
              <a:rPr lang="ko-KR" altLang="en-US" sz="900" dirty="0"/>
              <a:t>기울임</a:t>
            </a:r>
            <a:r>
              <a:rPr lang="en-US" altLang="ko-KR" sz="900" dirty="0"/>
              <a:t>(skew), </a:t>
            </a:r>
            <a:r>
              <a:rPr lang="ko-KR" altLang="en-US" sz="900" dirty="0"/>
              <a:t>이동</a:t>
            </a:r>
            <a:r>
              <a:rPr lang="en-US" altLang="ko-KR" sz="900" dirty="0"/>
              <a:t>(translate),</a:t>
            </a:r>
          </a:p>
          <a:p>
            <a:pPr defTabSz="180000"/>
            <a:r>
              <a:rPr lang="ko-KR" altLang="en-US" sz="900" dirty="0"/>
              <a:t>확대</a:t>
            </a:r>
            <a:r>
              <a:rPr lang="en-US" altLang="ko-KR" sz="900" dirty="0"/>
              <a:t>/</a:t>
            </a:r>
            <a:r>
              <a:rPr lang="ko-KR" altLang="en-US" sz="900" dirty="0"/>
              <a:t>축소</a:t>
            </a:r>
            <a:r>
              <a:rPr lang="en-US" altLang="ko-KR" sz="900" dirty="0"/>
              <a:t>(scale)</a:t>
            </a:r>
            <a:r>
              <a:rPr lang="ko-KR" altLang="en-US" sz="900" dirty="0"/>
              <a:t>가 적용된 사례이다</a:t>
            </a:r>
            <a:r>
              <a:rPr lang="en-US" altLang="ko-KR" sz="900" dirty="0"/>
              <a:t>.</a:t>
            </a:r>
          </a:p>
          <a:p>
            <a:pPr defTabSz="180000"/>
            <a:r>
              <a:rPr lang="ko-KR" altLang="en-US" sz="900" dirty="0"/>
              <a:t>또한 마우스를 올리면 추가적 변환이 일어난다</a:t>
            </a:r>
            <a:r>
              <a:rPr lang="en-US" altLang="ko-KR" sz="900" dirty="0"/>
              <a:t>. </a:t>
            </a:r>
          </a:p>
          <a:p>
            <a:pPr defTabSz="180000"/>
            <a:r>
              <a:rPr lang="en-US" altLang="ko-KR" sz="900" dirty="0"/>
              <a:t>&lt;</a:t>
            </a:r>
            <a:r>
              <a:rPr lang="en-US" altLang="ko-KR" sz="900" dirty="0" err="1"/>
              <a:t>hr</a:t>
            </a:r>
            <a:r>
              <a:rPr lang="en-US" altLang="ko-KR" sz="900" dirty="0"/>
              <a:t>&gt;</a:t>
            </a:r>
          </a:p>
          <a:p>
            <a:pPr defTabSz="180000"/>
            <a:r>
              <a:rPr lang="en-US" altLang="ko-KR" sz="900" dirty="0"/>
              <a:t>&lt;div id="rotate"&gt;rotate 20 </a:t>
            </a:r>
            <a:r>
              <a:rPr lang="en-US" altLang="ko-KR" sz="900" dirty="0" err="1"/>
              <a:t>deg</a:t>
            </a:r>
            <a:r>
              <a:rPr lang="en-US" altLang="ko-KR" sz="900" dirty="0"/>
              <a:t>&lt;/div&gt;</a:t>
            </a:r>
          </a:p>
          <a:p>
            <a:pPr defTabSz="180000"/>
            <a:r>
              <a:rPr lang="nn-NO" altLang="ko-KR" sz="900" dirty="0"/>
              <a:t>&lt;div id="skew"&gt;skew(0,-20deg)&lt;/div&gt;</a:t>
            </a:r>
          </a:p>
          <a:p>
            <a:pPr defTabSz="180000"/>
            <a:r>
              <a:rPr lang="en-US" altLang="ko-KR" sz="900" dirty="0"/>
              <a:t>&lt;div id="translate"&gt;</a:t>
            </a:r>
            <a:r>
              <a:rPr lang="en-US" altLang="ko-KR" sz="900" dirty="0" err="1"/>
              <a:t>translateY</a:t>
            </a:r>
            <a:r>
              <a:rPr lang="en-US" altLang="ko-KR" sz="900" dirty="0"/>
              <a:t>(100px)&lt;/div&gt;</a:t>
            </a:r>
          </a:p>
          <a:p>
            <a:pPr defTabSz="180000"/>
            <a:r>
              <a:rPr lang="it-IT" altLang="ko-KR" sz="900" dirty="0"/>
              <a:t>&lt;div id="scale"&gt;scale(3,1)&lt;/div&gt;</a:t>
            </a:r>
          </a:p>
          <a:p>
            <a:pPr defTabSz="180000"/>
            <a:r>
              <a:rPr lang="en-US" altLang="ko-KR" sz="900" dirty="0"/>
              <a:t>&lt;/body&gt;</a:t>
            </a:r>
          </a:p>
          <a:p>
            <a:pPr defTabSz="180000"/>
            <a:r>
              <a:rPr lang="en-US" altLang="ko-KR" sz="900" dirty="0"/>
              <a:t>&lt;/html&gt;</a:t>
            </a:r>
            <a:endParaRPr lang="ko-KR" altLang="en-US" sz="900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8263" y="3513506"/>
            <a:ext cx="4384648" cy="2837434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05000"/>
            <a:ext cx="8153400" cy="752128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5-14 </a:t>
            </a:r>
            <a:r>
              <a:rPr lang="ko-KR" altLang="en-US" dirty="0"/>
              <a:t>다양한</a:t>
            </a:r>
            <a:br>
              <a:rPr lang="en-US" altLang="ko-KR" dirty="0"/>
            </a:br>
            <a:r>
              <a:rPr lang="ko-KR" altLang="en-US" dirty="0"/>
              <a:t> 변환 사례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46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074893" y="2999697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/>
              <a:t>초기화면</a:t>
            </a:r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5796136" y="6360359"/>
            <a:ext cx="1296144" cy="272415"/>
          </a:xfrm>
          <a:prstGeom prst="wedgeRoundRectCallout">
            <a:avLst>
              <a:gd name="adj1" fmla="val -62378"/>
              <a:gd name="adj2" fmla="val -23554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fontAlgn="base"/>
            <a:r>
              <a:rPr lang="ko-KR" altLang="en-US" sz="1000"/>
              <a:t>마우스를 올릴 때</a:t>
            </a:r>
            <a:endParaRPr lang="ko-KR" altLang="en-US" sz="1000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8822" y="452336"/>
            <a:ext cx="4384648" cy="2837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7552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pPr/>
              <a:t>5</a:t>
            </a:fld>
            <a:endParaRPr lang="ko-KR" altLang="en-US"/>
          </a:p>
        </p:txBody>
      </p:sp>
      <p:sp>
        <p:nvSpPr>
          <p:cNvPr id="49" name="제목 2"/>
          <p:cNvSpPr txBox="1">
            <a:spLocks/>
          </p:cNvSpPr>
          <p:nvPr/>
        </p:nvSpPr>
        <p:spPr>
          <a:xfrm>
            <a:off x="612648" y="228600"/>
            <a:ext cx="8153400" cy="680120"/>
          </a:xfrm>
          <a:prstGeom prst="rect">
            <a:avLst/>
          </a:prstGeom>
        </p:spPr>
        <p:txBody>
          <a:bodyPr>
            <a:normAutofit/>
          </a:bodyPr>
          <a:lstStyle>
            <a:lvl1pPr algn="l" rtl="0" eaLnBrk="1" latinLnBrk="1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fontAlgn="base"/>
            <a:r>
              <a:rPr lang="ko-KR" altLang="en-US" dirty="0"/>
              <a:t>박스의 유형 제어 </a:t>
            </a:r>
            <a:r>
              <a:rPr lang="en-US" altLang="ko-KR" dirty="0"/>
              <a:t>: display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8223" y="1162087"/>
            <a:ext cx="6638393" cy="253892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24" y="3962360"/>
            <a:ext cx="6921402" cy="2411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5880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0220" y="2195665"/>
            <a:ext cx="2485051" cy="2701666"/>
          </a:xfrm>
          <a:prstGeom prst="rect">
            <a:avLst/>
          </a:prstGeom>
        </p:spPr>
      </p:pic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display : block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예 </a:t>
            </a:r>
            <a:r>
              <a:rPr lang="en-US" altLang="ko-KR" dirty="0"/>
              <a:t>: &lt;span&gt;</a:t>
            </a:r>
            <a:r>
              <a:rPr lang="ko-KR" altLang="en-US" dirty="0"/>
              <a:t>을 블록 박스로 수정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6</a:t>
            </a:fld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1187624" y="3943036"/>
            <a:ext cx="3240360" cy="954295"/>
          </a:xfrm>
          <a:prstGeom prst="roundRect">
            <a:avLst>
              <a:gd name="adj" fmla="val 2459"/>
            </a:avLst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pPr defTabSz="180000"/>
            <a:r>
              <a:rPr lang="en-US" altLang="ko-KR" sz="1400" dirty="0"/>
              <a:t>&lt;div&gt;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b="1" dirty="0"/>
              <a:t>&lt;span&gt;</a:t>
            </a:r>
            <a:r>
              <a:rPr lang="en-US" altLang="ko-KR" sz="1400" dirty="0"/>
              <a:t>block span</a:t>
            </a:r>
            <a:r>
              <a:rPr lang="en-US" altLang="ko-KR" sz="1400" b="1" dirty="0"/>
              <a:t>&lt;/span&gt;</a:t>
            </a:r>
            <a:r>
              <a:rPr lang="ko-KR" altLang="en-US" sz="1400" dirty="0"/>
              <a:t>과</a:t>
            </a:r>
            <a:r>
              <a:rPr lang="en-US" altLang="ko-KR" sz="1400" dirty="0"/>
              <a:t>	</a:t>
            </a:r>
            <a:r>
              <a:rPr lang="en-US" altLang="ko-KR" sz="1400" b="1" dirty="0"/>
              <a:t>&lt;span&gt;</a:t>
            </a:r>
            <a:r>
              <a:rPr lang="en-US" altLang="ko-KR" sz="1400" dirty="0"/>
              <a:t>block span</a:t>
            </a:r>
            <a:r>
              <a:rPr lang="en-US" altLang="ko-KR" sz="1400" b="1" dirty="0"/>
              <a:t>&lt;/span&gt;</a:t>
            </a:r>
            <a:r>
              <a:rPr lang="ko-KR" altLang="en-US" sz="1400" dirty="0"/>
              <a:t>입니다</a:t>
            </a:r>
            <a:r>
              <a:rPr lang="en-US" altLang="ko-KR" sz="1400" dirty="0"/>
              <a:t>.</a:t>
            </a:r>
          </a:p>
          <a:p>
            <a:pPr defTabSz="180000"/>
            <a:r>
              <a:rPr lang="en-US" altLang="ko-KR" sz="1400" dirty="0"/>
              <a:t>&lt;/div&gt;</a:t>
            </a:r>
            <a:endParaRPr lang="ko-KR" altLang="en-US" sz="1400" dirty="0"/>
          </a:p>
        </p:txBody>
      </p:sp>
      <p:sp>
        <p:nvSpPr>
          <p:cNvPr id="10" name="모서리가 둥근 직사각형 9"/>
          <p:cNvSpPr/>
          <p:nvPr/>
        </p:nvSpPr>
        <p:spPr>
          <a:xfrm>
            <a:off x="1187624" y="2379077"/>
            <a:ext cx="3240360" cy="1184710"/>
          </a:xfrm>
          <a:prstGeom prst="roundRect">
            <a:avLst>
              <a:gd name="adj" fmla="val 2459"/>
            </a:avLst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pPr defTabSz="180000"/>
            <a:r>
              <a:rPr lang="en-US" altLang="ko-KR" sz="1400" b="1" dirty="0"/>
              <a:t>span</a:t>
            </a:r>
            <a:r>
              <a:rPr lang="en-US" altLang="ko-KR" sz="1400" dirty="0"/>
              <a:t> { </a:t>
            </a:r>
          </a:p>
          <a:p>
            <a:pPr defTabSz="180000"/>
            <a:r>
              <a:rPr lang="en-US" altLang="ko-KR" sz="1400" b="1" dirty="0"/>
              <a:t>	display : block;</a:t>
            </a:r>
          </a:p>
          <a:p>
            <a:pPr defTabSz="180000"/>
            <a:r>
              <a:rPr lang="en-US" altLang="ko-KR" sz="1400" dirty="0"/>
              <a:t>	width : 100px;</a:t>
            </a:r>
          </a:p>
          <a:p>
            <a:pPr defTabSz="180000"/>
            <a:r>
              <a:rPr lang="en-US" altLang="ko-KR" sz="1400" dirty="0"/>
              <a:t>	height : 60px;</a:t>
            </a:r>
          </a:p>
          <a:p>
            <a:r>
              <a:rPr lang="en-US" altLang="ko-KR" sz="1400" b="1" dirty="0"/>
              <a:t> }</a:t>
            </a:r>
            <a:endParaRPr lang="ko-KR" altLang="en-US" sz="14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3469736" y="2132856"/>
            <a:ext cx="86914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rgbClr val="C00000"/>
                </a:solidFill>
              </a:rPr>
              <a:t>CSS </a:t>
            </a:r>
            <a:r>
              <a:rPr lang="ko-KR" altLang="en-US" sz="1050" dirty="0">
                <a:solidFill>
                  <a:srgbClr val="C00000"/>
                </a:solidFill>
              </a:rPr>
              <a:t>스타일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444298" y="3693951"/>
            <a:ext cx="85953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rgbClr val="C00000"/>
                </a:solidFill>
              </a:rPr>
              <a:t>HTML </a:t>
            </a:r>
            <a:r>
              <a:rPr lang="ko-KR" altLang="en-US" sz="1050" dirty="0">
                <a:solidFill>
                  <a:srgbClr val="C00000"/>
                </a:solidFill>
              </a:rPr>
              <a:t>코드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668434" y="5236088"/>
            <a:ext cx="236658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rgbClr val="C00000"/>
                </a:solidFill>
              </a:rPr>
              <a:t>* &lt;span&gt;</a:t>
            </a:r>
            <a:r>
              <a:rPr lang="ko-KR" altLang="en-US" sz="1000" dirty="0">
                <a:solidFill>
                  <a:srgbClr val="C00000"/>
                </a:solidFill>
              </a:rPr>
              <a:t>을 </a:t>
            </a:r>
            <a:r>
              <a:rPr lang="en-US" altLang="ko-KR" sz="1000" dirty="0">
                <a:solidFill>
                  <a:srgbClr val="C00000"/>
                </a:solidFill>
              </a:rPr>
              <a:t>block</a:t>
            </a:r>
            <a:r>
              <a:rPr lang="ko-KR" altLang="en-US" sz="1000" dirty="0">
                <a:solidFill>
                  <a:srgbClr val="C00000"/>
                </a:solidFill>
              </a:rPr>
              <a:t> 박스로</a:t>
            </a:r>
            <a:r>
              <a:rPr lang="en-US" altLang="ko-KR" sz="1000" dirty="0">
                <a:solidFill>
                  <a:srgbClr val="C00000"/>
                </a:solidFill>
              </a:rPr>
              <a:t> </a:t>
            </a:r>
            <a:r>
              <a:rPr lang="ko-KR" altLang="en-US" sz="1000" dirty="0">
                <a:solidFill>
                  <a:srgbClr val="C00000"/>
                </a:solidFill>
              </a:rPr>
              <a:t>지정하고</a:t>
            </a:r>
            <a:r>
              <a:rPr lang="en-US" altLang="ko-KR" sz="1000" dirty="0">
                <a:solidFill>
                  <a:srgbClr val="C00000"/>
                </a:solidFill>
              </a:rPr>
              <a:t>, </a:t>
            </a:r>
            <a:r>
              <a:rPr lang="ko-KR" altLang="en-US" sz="1000" dirty="0">
                <a:solidFill>
                  <a:srgbClr val="C00000"/>
                </a:solidFill>
              </a:rPr>
              <a:t>폭과 높이를 각각 </a:t>
            </a:r>
            <a:r>
              <a:rPr lang="en-US" altLang="ko-KR" sz="1000" dirty="0">
                <a:solidFill>
                  <a:srgbClr val="C00000"/>
                </a:solidFill>
              </a:rPr>
              <a:t>100px, 60px</a:t>
            </a:r>
            <a:r>
              <a:rPr lang="ko-KR" altLang="en-US" sz="1000" dirty="0">
                <a:solidFill>
                  <a:srgbClr val="C00000"/>
                </a:solidFill>
              </a:rPr>
              <a:t>로 지정한 사례</a:t>
            </a:r>
            <a:r>
              <a:rPr lang="en-US" altLang="ko-KR" sz="1000" dirty="0">
                <a:solidFill>
                  <a:srgbClr val="C00000"/>
                </a:solidFill>
              </a:rPr>
              <a:t>.</a:t>
            </a:r>
          </a:p>
          <a:p>
            <a:r>
              <a:rPr lang="en-US" altLang="ko-KR" sz="1000" dirty="0">
                <a:solidFill>
                  <a:srgbClr val="C00000"/>
                </a:solidFill>
              </a:rPr>
              <a:t>  </a:t>
            </a:r>
            <a:r>
              <a:rPr lang="ko-KR" altLang="en-US" sz="1000" dirty="0">
                <a:solidFill>
                  <a:srgbClr val="C00000"/>
                </a:solidFill>
              </a:rPr>
              <a:t>한 줄을 독점적으로 차지하여 옆에 다른 태그 배치되지 않음</a:t>
            </a:r>
          </a:p>
        </p:txBody>
      </p:sp>
      <p:sp>
        <p:nvSpPr>
          <p:cNvPr id="6" name="자유형 5"/>
          <p:cNvSpPr/>
          <p:nvPr/>
        </p:nvSpPr>
        <p:spPr>
          <a:xfrm>
            <a:off x="2940243" y="2766021"/>
            <a:ext cx="1728191" cy="1043987"/>
          </a:xfrm>
          <a:custGeom>
            <a:avLst/>
            <a:gdLst>
              <a:gd name="connsiteX0" fmla="*/ 0 w 1720515"/>
              <a:gd name="connsiteY0" fmla="*/ 0 h 855284"/>
              <a:gd name="connsiteX1" fmla="*/ 978568 w 1720515"/>
              <a:gd name="connsiteY1" fmla="*/ 136358 h 855284"/>
              <a:gd name="connsiteX2" fmla="*/ 1311442 w 1720515"/>
              <a:gd name="connsiteY2" fmla="*/ 749968 h 855284"/>
              <a:gd name="connsiteX3" fmla="*/ 1720515 w 1720515"/>
              <a:gd name="connsiteY3" fmla="*/ 850231 h 855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20515" h="855284">
                <a:moveTo>
                  <a:pt x="0" y="0"/>
                </a:moveTo>
                <a:cubicBezTo>
                  <a:pt x="379997" y="5681"/>
                  <a:pt x="759994" y="11363"/>
                  <a:pt x="978568" y="136358"/>
                </a:cubicBezTo>
                <a:cubicBezTo>
                  <a:pt x="1197142" y="261353"/>
                  <a:pt x="1187784" y="630989"/>
                  <a:pt x="1311442" y="749968"/>
                </a:cubicBezTo>
                <a:cubicBezTo>
                  <a:pt x="1435100" y="868947"/>
                  <a:pt x="1577807" y="859589"/>
                  <a:pt x="1720515" y="850231"/>
                </a:cubicBezTo>
              </a:path>
            </a:pathLst>
          </a:custGeom>
          <a:noFill/>
          <a:ln w="6350">
            <a:solidFill>
              <a:srgbClr val="C0000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5998994" y="3735595"/>
            <a:ext cx="684026" cy="272415"/>
          </a:xfrm>
          <a:prstGeom prst="wedgeRoundRectCallout">
            <a:avLst>
              <a:gd name="adj1" fmla="val -106088"/>
              <a:gd name="adj2" fmla="val 2283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100x60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4079955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5976" y="2350648"/>
            <a:ext cx="3129586" cy="2330683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display : inline</a:t>
            </a:r>
            <a:endParaRPr lang="ko-KR" altLang="en-US" dirty="0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예 </a:t>
            </a:r>
            <a:r>
              <a:rPr lang="en-US" altLang="ko-KR" dirty="0"/>
              <a:t>: &lt;div&gt;</a:t>
            </a:r>
            <a:r>
              <a:rPr lang="ko-KR" altLang="en-US" dirty="0"/>
              <a:t>를 </a:t>
            </a:r>
            <a:r>
              <a:rPr lang="ko-KR" altLang="en-US" dirty="0" err="1"/>
              <a:t>인라인</a:t>
            </a:r>
            <a:r>
              <a:rPr lang="ko-KR" altLang="en-US" dirty="0"/>
              <a:t> 박스로 수정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1057386" y="3531205"/>
            <a:ext cx="3132872" cy="1180862"/>
          </a:xfrm>
          <a:prstGeom prst="roundRect">
            <a:avLst>
              <a:gd name="adj" fmla="val 2459"/>
            </a:avLst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&lt;div style="background : orange"&gt;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b="1" dirty="0"/>
              <a:t>&lt;div&gt;</a:t>
            </a:r>
            <a:r>
              <a:rPr lang="en-US" altLang="ko-KR" sz="1400" dirty="0"/>
              <a:t>inline DIV</a:t>
            </a:r>
            <a:r>
              <a:rPr lang="en-US" altLang="ko-KR" sz="1400" b="1" dirty="0"/>
              <a:t>&lt;/div&gt;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b="1" dirty="0"/>
              <a:t>&lt;div&gt;</a:t>
            </a:r>
            <a:r>
              <a:rPr lang="en-US" altLang="ko-KR" sz="1400" dirty="0"/>
              <a:t>inline DIV</a:t>
            </a:r>
            <a:r>
              <a:rPr lang="en-US" altLang="ko-KR" sz="1400" b="1" dirty="0"/>
              <a:t>&lt;/div&gt;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b="1" dirty="0"/>
              <a:t>&lt;div&gt;</a:t>
            </a:r>
            <a:r>
              <a:rPr lang="en-US" altLang="ko-KR" sz="1400" dirty="0"/>
              <a:t>inline DIV</a:t>
            </a:r>
            <a:r>
              <a:rPr lang="en-US" altLang="ko-KR" sz="1400" b="1" dirty="0"/>
              <a:t>&lt;/div&gt;</a:t>
            </a:r>
          </a:p>
          <a:p>
            <a:pPr defTabSz="180000"/>
            <a:r>
              <a:rPr lang="en-US" altLang="ko-KR" sz="1400" dirty="0"/>
              <a:t>&lt;/div&gt;</a:t>
            </a:r>
            <a:endParaRPr lang="ko-KR" altLang="en-US" sz="1400" dirty="0"/>
          </a:p>
        </p:txBody>
      </p:sp>
      <p:sp>
        <p:nvSpPr>
          <p:cNvPr id="6" name="모서리가 둥근 직사각형 5"/>
          <p:cNvSpPr/>
          <p:nvPr/>
        </p:nvSpPr>
        <p:spPr>
          <a:xfrm>
            <a:off x="1043608" y="2379077"/>
            <a:ext cx="3146650" cy="745808"/>
          </a:xfrm>
          <a:prstGeom prst="roundRect">
            <a:avLst>
              <a:gd name="adj" fmla="val 2459"/>
            </a:avLst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div </a:t>
            </a:r>
            <a:r>
              <a:rPr lang="en-US" altLang="ko-KR" sz="1400" dirty="0" err="1"/>
              <a:t>div</a:t>
            </a:r>
            <a:r>
              <a:rPr lang="en-US" altLang="ko-KR" sz="1400" dirty="0"/>
              <a:t> {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b="1" dirty="0"/>
              <a:t>display : inline;</a:t>
            </a:r>
          </a:p>
          <a:p>
            <a:pPr defTabSz="180000"/>
            <a:r>
              <a:rPr lang="en-US" altLang="ko-KR" sz="1400" dirty="0"/>
              <a:t>}</a:t>
            </a:r>
            <a:endParaRPr lang="ko-KR" altLang="en-US" sz="14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3342811" y="2132856"/>
            <a:ext cx="86914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rgbClr val="C00000"/>
                </a:solidFill>
              </a:rPr>
              <a:t>CSS </a:t>
            </a:r>
            <a:r>
              <a:rPr lang="ko-KR" altLang="en-US" sz="1050" dirty="0">
                <a:solidFill>
                  <a:srgbClr val="C00000"/>
                </a:solidFill>
              </a:rPr>
              <a:t>스타일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345147" y="3243173"/>
            <a:ext cx="85953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rgbClr val="C00000"/>
                </a:solidFill>
              </a:rPr>
              <a:t>HTML </a:t>
            </a:r>
            <a:r>
              <a:rPr lang="ko-KR" altLang="en-US" sz="1050" dirty="0">
                <a:solidFill>
                  <a:srgbClr val="C00000"/>
                </a:solidFill>
              </a:rPr>
              <a:t>코드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427984" y="4725144"/>
            <a:ext cx="331236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rgbClr val="C00000"/>
                </a:solidFill>
              </a:rPr>
              <a:t>* &lt;div&gt;</a:t>
            </a:r>
            <a:r>
              <a:rPr lang="ko-KR" altLang="en-US" sz="1000" dirty="0">
                <a:solidFill>
                  <a:srgbClr val="C00000"/>
                </a:solidFill>
              </a:rPr>
              <a:t>가 </a:t>
            </a:r>
            <a:r>
              <a:rPr lang="en-US" altLang="ko-KR" sz="1000" dirty="0">
                <a:solidFill>
                  <a:srgbClr val="C00000"/>
                </a:solidFill>
              </a:rPr>
              <a:t>inline</a:t>
            </a:r>
            <a:r>
              <a:rPr lang="ko-KR" altLang="en-US" sz="1000" dirty="0">
                <a:solidFill>
                  <a:srgbClr val="C00000"/>
                </a:solidFill>
              </a:rPr>
              <a:t>박스로 지정됨</a:t>
            </a:r>
            <a:r>
              <a:rPr lang="en-US" altLang="ko-KR" sz="1000" dirty="0">
                <a:solidFill>
                  <a:srgbClr val="C00000"/>
                </a:solidFill>
              </a:rPr>
              <a:t>.</a:t>
            </a:r>
          </a:p>
          <a:p>
            <a:r>
              <a:rPr lang="en-US" altLang="ko-KR" sz="1000" dirty="0">
                <a:solidFill>
                  <a:srgbClr val="C00000"/>
                </a:solidFill>
              </a:rPr>
              <a:t>  inline </a:t>
            </a:r>
            <a:r>
              <a:rPr lang="ko-KR" altLang="en-US" sz="1000" dirty="0">
                <a:solidFill>
                  <a:srgbClr val="C00000"/>
                </a:solidFill>
              </a:rPr>
              <a:t>박스는 라인 안에 다른 요소들과 함께 배치</a:t>
            </a:r>
            <a:r>
              <a:rPr lang="en-US" altLang="ko-KR" sz="1000" dirty="0">
                <a:solidFill>
                  <a:srgbClr val="C00000"/>
                </a:solidFill>
              </a:rPr>
              <a:t>.</a:t>
            </a:r>
          </a:p>
          <a:p>
            <a:r>
              <a:rPr lang="ko-KR" altLang="en-US" sz="1000" dirty="0">
                <a:solidFill>
                  <a:srgbClr val="C00000"/>
                </a:solidFill>
              </a:rPr>
              <a:t>  공간이 좁으면 남은 부분이 다음 라인으로 넘어감</a:t>
            </a:r>
            <a:endParaRPr lang="en-US" altLang="ko-KR" sz="1000" dirty="0">
              <a:solidFill>
                <a:srgbClr val="C0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591418" y="4365104"/>
            <a:ext cx="1744083" cy="272415"/>
          </a:xfrm>
          <a:prstGeom prst="wedgeRoundRectCallout">
            <a:avLst>
              <a:gd name="adj1" fmla="val -25145"/>
              <a:gd name="adj2" fmla="val -9788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오렌지 바탕은 바깥 </a:t>
            </a:r>
            <a:r>
              <a:rPr lang="en-US" altLang="ko-KR" sz="1000" dirty="0"/>
              <a:t>&lt;div&gt;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8437300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8146" y="2360766"/>
            <a:ext cx="2977505" cy="2619451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display : inline-block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예 </a:t>
            </a:r>
            <a:r>
              <a:rPr lang="en-US" altLang="ko-KR" dirty="0"/>
              <a:t>: &lt;div&gt;</a:t>
            </a:r>
            <a:r>
              <a:rPr lang="ko-KR" altLang="en-US" dirty="0"/>
              <a:t>를 </a:t>
            </a:r>
            <a:r>
              <a:rPr lang="ko-KR" altLang="en-US" dirty="0" err="1"/>
              <a:t>인라인</a:t>
            </a:r>
            <a:r>
              <a:rPr lang="ko-KR" altLang="en-US" dirty="0"/>
              <a:t> 블록 박스로 수정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1115616" y="4220609"/>
            <a:ext cx="3154479" cy="1180862"/>
          </a:xfrm>
          <a:prstGeom prst="roundRect">
            <a:avLst>
              <a:gd name="adj" fmla="val 2459"/>
            </a:avLst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&lt;div style="background : orange"&gt;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b="1" dirty="0"/>
              <a:t>&lt;div&gt;</a:t>
            </a:r>
            <a:r>
              <a:rPr lang="en-US" altLang="ko-KR" sz="1400" dirty="0"/>
              <a:t>inline-block DIV</a:t>
            </a:r>
            <a:r>
              <a:rPr lang="en-US" altLang="ko-KR" sz="1400" b="1" dirty="0"/>
              <a:t>&lt;/div&gt;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b="1" dirty="0"/>
              <a:t>&lt;div&gt;</a:t>
            </a:r>
            <a:r>
              <a:rPr lang="en-US" altLang="ko-KR" sz="1400" dirty="0"/>
              <a:t>inline-block DIV</a:t>
            </a:r>
            <a:r>
              <a:rPr lang="en-US" altLang="ko-KR" sz="1400" b="1" dirty="0"/>
              <a:t>&lt;/div&gt;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b="1" dirty="0"/>
              <a:t>&lt;div&gt;</a:t>
            </a:r>
            <a:r>
              <a:rPr lang="en-US" altLang="ko-KR" sz="1400" dirty="0"/>
              <a:t>inline-block DIV</a:t>
            </a:r>
            <a:r>
              <a:rPr lang="en-US" altLang="ko-KR" sz="1400" b="1" dirty="0"/>
              <a:t>&lt;/div&gt;</a:t>
            </a:r>
          </a:p>
          <a:p>
            <a:pPr defTabSz="180000"/>
            <a:r>
              <a:rPr lang="en-US" altLang="ko-KR" sz="1400" dirty="0"/>
              <a:t>&lt;/div&gt;</a:t>
            </a:r>
            <a:endParaRPr lang="ko-KR" altLang="en-US" sz="1400" dirty="0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1115616" y="2379077"/>
            <a:ext cx="3168352" cy="1615916"/>
          </a:xfrm>
          <a:prstGeom prst="roundRect">
            <a:avLst>
              <a:gd name="adj" fmla="val 2459"/>
            </a:avLst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div </a:t>
            </a:r>
            <a:r>
              <a:rPr lang="en-US" altLang="ko-KR" sz="1400" dirty="0" err="1"/>
              <a:t>div</a:t>
            </a:r>
            <a:r>
              <a:rPr lang="en-US" altLang="ko-KR" sz="1400" dirty="0"/>
              <a:t> {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b="1" dirty="0"/>
              <a:t>display : inline-block;</a:t>
            </a:r>
          </a:p>
          <a:p>
            <a:pPr defTabSz="180000"/>
            <a:r>
              <a:rPr lang="en-US" altLang="ko-KR" sz="1400" b="1" dirty="0"/>
              <a:t>	</a:t>
            </a:r>
            <a:r>
              <a:rPr lang="en-US" altLang="ko-KR" sz="1400" dirty="0"/>
              <a:t>border : 2px dotted </a:t>
            </a:r>
            <a:r>
              <a:rPr lang="en-US" altLang="ko-KR" sz="1400" dirty="0" err="1"/>
              <a:t>orangered</a:t>
            </a:r>
            <a:r>
              <a:rPr lang="en-US" altLang="ko-KR" sz="1400" dirty="0"/>
              <a:t> ;</a:t>
            </a:r>
          </a:p>
          <a:p>
            <a:pPr defTabSz="180000"/>
            <a:r>
              <a:rPr lang="en-US" altLang="ko-KR" sz="1400" dirty="0"/>
              <a:t>	background : </a:t>
            </a:r>
            <a:r>
              <a:rPr lang="en-US" altLang="ko-KR" sz="1400" dirty="0" err="1"/>
              <a:t>powderblue</a:t>
            </a:r>
            <a:r>
              <a:rPr lang="en-US" altLang="ko-KR" sz="1400" dirty="0"/>
              <a:t>;</a:t>
            </a:r>
          </a:p>
          <a:p>
            <a:pPr defTabSz="180000"/>
            <a:r>
              <a:rPr lang="en-US" altLang="ko-KR" sz="1400" dirty="0"/>
              <a:t>	margin : 10px;</a:t>
            </a:r>
          </a:p>
          <a:p>
            <a:pPr defTabSz="180000"/>
            <a:r>
              <a:rPr lang="en-US" altLang="ko-KR" sz="1400" dirty="0"/>
              <a:t>	width : 60px; height : 80px;</a:t>
            </a:r>
            <a:endParaRPr lang="en-US" altLang="ko-KR" sz="1400" b="1" dirty="0"/>
          </a:p>
          <a:p>
            <a:pPr defTabSz="180000"/>
            <a:r>
              <a:rPr lang="en-US" altLang="ko-KR" sz="1400" dirty="0"/>
              <a:t>}</a:t>
            </a:r>
            <a:endParaRPr lang="ko-KR" altLang="en-US" sz="1400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3414819" y="2132856"/>
            <a:ext cx="86914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rgbClr val="C00000"/>
                </a:solidFill>
              </a:rPr>
              <a:t>CSS </a:t>
            </a:r>
            <a:r>
              <a:rPr lang="ko-KR" altLang="en-US" sz="1050" dirty="0">
                <a:solidFill>
                  <a:srgbClr val="C00000"/>
                </a:solidFill>
              </a:rPr>
              <a:t>스타일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410564" y="3966693"/>
            <a:ext cx="85953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rgbClr val="C00000"/>
                </a:solidFill>
              </a:rPr>
              <a:t>HTML </a:t>
            </a:r>
            <a:r>
              <a:rPr lang="ko-KR" altLang="en-US" sz="1050" dirty="0">
                <a:solidFill>
                  <a:srgbClr val="C00000"/>
                </a:solidFill>
              </a:rPr>
              <a:t>코드</a:t>
            </a:r>
          </a:p>
        </p:txBody>
      </p:sp>
      <p:sp>
        <p:nvSpPr>
          <p:cNvPr id="20" name="자유형 19"/>
          <p:cNvSpPr/>
          <p:nvPr/>
        </p:nvSpPr>
        <p:spPr>
          <a:xfrm>
            <a:off x="6669945" y="3592231"/>
            <a:ext cx="504056" cy="300347"/>
          </a:xfrm>
          <a:custGeom>
            <a:avLst/>
            <a:gdLst>
              <a:gd name="connsiteX0" fmla="*/ 0 w 361950"/>
              <a:gd name="connsiteY0" fmla="*/ 247650 h 257885"/>
              <a:gd name="connsiteX1" fmla="*/ 285750 w 361950"/>
              <a:gd name="connsiteY1" fmla="*/ 228600 h 257885"/>
              <a:gd name="connsiteX2" fmla="*/ 361950 w 361950"/>
              <a:gd name="connsiteY2" fmla="*/ 0 h 257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61950" h="257885">
                <a:moveTo>
                  <a:pt x="0" y="247650"/>
                </a:moveTo>
                <a:cubicBezTo>
                  <a:pt x="112712" y="258762"/>
                  <a:pt x="225425" y="269875"/>
                  <a:pt x="285750" y="228600"/>
                </a:cubicBezTo>
                <a:cubicBezTo>
                  <a:pt x="346075" y="187325"/>
                  <a:pt x="354012" y="93662"/>
                  <a:pt x="361950" y="0"/>
                </a:cubicBezTo>
              </a:path>
            </a:pathLst>
          </a:custGeom>
          <a:noFill/>
          <a:ln w="9525">
            <a:solidFill>
              <a:srgbClr val="C0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6822392" y="3346010"/>
            <a:ext cx="98777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rgbClr val="00B0F0"/>
                </a:solidFill>
              </a:rPr>
              <a:t>margin : 10px</a:t>
            </a:r>
            <a:endParaRPr lang="ko-KR" altLang="en-US" sz="1000" dirty="0">
              <a:solidFill>
                <a:srgbClr val="00B0F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353779" y="4980217"/>
            <a:ext cx="345638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rgbClr val="C00000"/>
                </a:solidFill>
              </a:rPr>
              <a:t>* inline-block </a:t>
            </a:r>
            <a:r>
              <a:rPr lang="ko-KR" altLang="en-US" sz="1000" dirty="0">
                <a:solidFill>
                  <a:srgbClr val="C00000"/>
                </a:solidFill>
              </a:rPr>
              <a:t>박스는 라인 안에 다른 요소들과 </a:t>
            </a:r>
            <a:endParaRPr lang="en-US" altLang="ko-KR" sz="1000" dirty="0">
              <a:solidFill>
                <a:srgbClr val="C00000"/>
              </a:solidFill>
            </a:endParaRPr>
          </a:p>
          <a:p>
            <a:r>
              <a:rPr lang="ko-KR" altLang="en-US" sz="1000" dirty="0">
                <a:solidFill>
                  <a:srgbClr val="C00000"/>
                </a:solidFill>
              </a:rPr>
              <a:t>  함께 배치</a:t>
            </a:r>
            <a:r>
              <a:rPr lang="en-US" altLang="ko-KR" sz="1000" dirty="0">
                <a:solidFill>
                  <a:srgbClr val="C00000"/>
                </a:solidFill>
              </a:rPr>
              <a:t>.  </a:t>
            </a:r>
            <a:r>
              <a:rPr lang="ko-KR" altLang="en-US" sz="1000" dirty="0">
                <a:solidFill>
                  <a:srgbClr val="C00000"/>
                </a:solidFill>
              </a:rPr>
              <a:t>동시에 </a:t>
            </a:r>
            <a:r>
              <a:rPr lang="en-US" altLang="ko-KR" sz="1000" dirty="0">
                <a:solidFill>
                  <a:srgbClr val="C00000"/>
                </a:solidFill>
              </a:rPr>
              <a:t>width, height, margin </a:t>
            </a:r>
            <a:r>
              <a:rPr lang="ko-KR" altLang="en-US" sz="1000" dirty="0">
                <a:solidFill>
                  <a:srgbClr val="C00000"/>
                </a:solidFill>
              </a:rPr>
              <a:t>으로 </a:t>
            </a:r>
            <a:endParaRPr lang="en-US" altLang="ko-KR" sz="1000" dirty="0">
              <a:solidFill>
                <a:srgbClr val="C00000"/>
              </a:solidFill>
            </a:endParaRPr>
          </a:p>
          <a:p>
            <a:r>
              <a:rPr lang="en-US" altLang="ko-KR" sz="1000" dirty="0">
                <a:solidFill>
                  <a:srgbClr val="C00000"/>
                </a:solidFill>
              </a:rPr>
              <a:t>  </a:t>
            </a:r>
            <a:r>
              <a:rPr lang="ko-KR" altLang="en-US" sz="1000" dirty="0">
                <a:solidFill>
                  <a:srgbClr val="C00000"/>
                </a:solidFill>
              </a:rPr>
              <a:t>크기 조절 가능</a:t>
            </a:r>
            <a:endParaRPr lang="en-US" altLang="ko-KR" sz="10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32230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8863" y="2348879"/>
            <a:ext cx="2569943" cy="38639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base"/>
            <a:br>
              <a:rPr lang="ko-KR" altLang="en-US" dirty="0"/>
            </a:br>
            <a:r>
              <a:rPr lang="ko-KR" altLang="en-US" dirty="0"/>
              <a:t>예제 </a:t>
            </a:r>
            <a:r>
              <a:rPr lang="en-US" altLang="ko-KR" dirty="0"/>
              <a:t>5–1 display </a:t>
            </a:r>
            <a:r>
              <a:rPr lang="ko-KR" altLang="en-US" dirty="0" err="1"/>
              <a:t>프로퍼티로</a:t>
            </a:r>
            <a:r>
              <a:rPr lang="ko-KR" altLang="en-US" dirty="0"/>
              <a:t> 박스 유형 설정</a:t>
            </a:r>
            <a:br>
              <a:rPr lang="ko-KR" altLang="en-US" dirty="0"/>
            </a:b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899592" y="1484784"/>
            <a:ext cx="4192910" cy="50405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&lt;html&gt;&lt;head&gt;&lt;title&gt;display </a:t>
            </a:r>
            <a:r>
              <a:rPr lang="ko-KR" altLang="en-US" sz="1200" dirty="0" err="1"/>
              <a:t>프로퍼티</a:t>
            </a:r>
            <a:r>
              <a:rPr lang="en-US" altLang="ko-KR" sz="1200" dirty="0"/>
              <a:t>&lt;/title&gt;</a:t>
            </a:r>
          </a:p>
          <a:p>
            <a:pPr defTabSz="180000"/>
            <a:r>
              <a:rPr lang="en-US" altLang="ko-KR" sz="1200" dirty="0"/>
              <a:t>&lt;style&gt;</a:t>
            </a:r>
          </a:p>
          <a:p>
            <a:pPr defTabSz="180000"/>
            <a:r>
              <a:rPr lang="en-US" altLang="ko-KR" sz="1200" b="1" dirty="0"/>
              <a:t>div {</a:t>
            </a:r>
          </a:p>
          <a:p>
            <a:pPr defTabSz="180000"/>
            <a:r>
              <a:rPr lang="en-US" altLang="ko-KR" sz="1200" dirty="0"/>
              <a:t>	border : 2px solid </a:t>
            </a:r>
            <a:r>
              <a:rPr lang="en-US" altLang="ko-KR" sz="1200" dirty="0" err="1"/>
              <a:t>yellowgreen</a:t>
            </a:r>
            <a:r>
              <a:rPr lang="en-US" altLang="ko-KR" sz="1200" dirty="0"/>
              <a:t>;</a:t>
            </a:r>
          </a:p>
          <a:p>
            <a:pPr defTabSz="180000"/>
            <a:r>
              <a:rPr lang="en-US" altLang="ko-KR" sz="1200" dirty="0"/>
              <a:t>	color : blue;</a:t>
            </a:r>
          </a:p>
          <a:p>
            <a:pPr defTabSz="180000"/>
            <a:r>
              <a:rPr lang="en-US" altLang="ko-KR" sz="1200" dirty="0"/>
              <a:t>	background : </a:t>
            </a:r>
            <a:r>
              <a:rPr lang="en-US" altLang="ko-KR" sz="1200" dirty="0" err="1"/>
              <a:t>aliceblue</a:t>
            </a:r>
            <a:r>
              <a:rPr lang="en-US" altLang="ko-KR" sz="1200" dirty="0"/>
              <a:t>;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b="1" dirty="0"/>
              <a:t>span {</a:t>
            </a:r>
          </a:p>
          <a:p>
            <a:pPr defTabSz="180000"/>
            <a:r>
              <a:rPr lang="en-US" altLang="ko-KR" sz="1200" dirty="0"/>
              <a:t>	border : 3px dotted red;</a:t>
            </a:r>
          </a:p>
          <a:p>
            <a:pPr defTabSz="180000"/>
            <a:r>
              <a:rPr lang="en-US" altLang="ko-KR" sz="1200" dirty="0"/>
              <a:t>	background : yellow;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dirty="0"/>
              <a:t>&lt;/style&gt;&lt;/head&gt;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</a:t>
            </a:r>
            <a:r>
              <a:rPr lang="ko-KR" altLang="en-US" sz="1200" dirty="0" err="1"/>
              <a:t>인라인</a:t>
            </a:r>
            <a:r>
              <a:rPr lang="en-US" altLang="ko-KR" sz="1200" dirty="0"/>
              <a:t>,</a:t>
            </a:r>
            <a:r>
              <a:rPr lang="ko-KR" altLang="en-US" sz="1200" dirty="0"/>
              <a:t> </a:t>
            </a:r>
            <a:r>
              <a:rPr lang="ko-KR" altLang="en-US" sz="1200" dirty="0" err="1"/>
              <a:t>인라인</a:t>
            </a:r>
            <a:r>
              <a:rPr lang="ko-KR" altLang="en-US" sz="1200" dirty="0"/>
              <a:t> 블록</a:t>
            </a:r>
            <a:r>
              <a:rPr lang="en-US" altLang="ko-KR" sz="1200" dirty="0"/>
              <a:t>, </a:t>
            </a:r>
            <a:r>
              <a:rPr lang="ko-KR" altLang="en-US" sz="1200" dirty="0"/>
              <a:t>블록</a:t>
            </a:r>
            <a:r>
              <a:rPr lang="en-US" altLang="ko-KR" sz="1200" dirty="0"/>
              <a:t>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ko-KR" altLang="en-US" sz="1200" dirty="0"/>
              <a:t>나는 </a:t>
            </a:r>
            <a:r>
              <a:rPr lang="en-US" altLang="ko-KR" sz="1200" dirty="0"/>
              <a:t>&lt;div style="</a:t>
            </a:r>
            <a:r>
              <a:rPr lang="en-US" altLang="ko-KR" sz="1200" b="1" dirty="0" err="1"/>
              <a:t>display:none</a:t>
            </a:r>
            <a:r>
              <a:rPr lang="en-US" altLang="ko-KR" sz="1200" dirty="0"/>
              <a:t>"&gt;</a:t>
            </a:r>
          </a:p>
          <a:p>
            <a:pPr defTabSz="180000"/>
            <a:r>
              <a:rPr lang="en-US" altLang="ko-KR" sz="1200" dirty="0"/>
              <a:t>				div(none)&lt;/div&gt;</a:t>
            </a:r>
            <a:r>
              <a:rPr lang="ko-KR" altLang="en-US" sz="1200" dirty="0"/>
              <a:t>입니다</a:t>
            </a:r>
            <a:r>
              <a:rPr lang="en-US" altLang="ko-KR" sz="1200" dirty="0"/>
              <a:t>.&lt;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ko-KR" altLang="en-US" sz="1200" dirty="0"/>
              <a:t>나는 </a:t>
            </a:r>
            <a:r>
              <a:rPr lang="en-US" altLang="ko-KR" sz="1200" dirty="0"/>
              <a:t>&lt;div style="</a:t>
            </a:r>
            <a:r>
              <a:rPr lang="en-US" altLang="ko-KR" sz="1200" b="1" dirty="0" err="1"/>
              <a:t>display:inline</a:t>
            </a:r>
            <a:r>
              <a:rPr lang="en-US" altLang="ko-KR" sz="1200" dirty="0"/>
              <a:t>"&gt;</a:t>
            </a:r>
          </a:p>
          <a:p>
            <a:pPr defTabSz="180000"/>
            <a:r>
              <a:rPr lang="en-US" altLang="ko-KR" sz="1200" dirty="0"/>
              <a:t>				div(inline)&lt;/div&gt; </a:t>
            </a:r>
            <a:r>
              <a:rPr lang="ko-KR" altLang="en-US" sz="1200" dirty="0"/>
              <a:t>입니다</a:t>
            </a:r>
            <a:r>
              <a:rPr lang="en-US" altLang="ko-KR" sz="1200" dirty="0"/>
              <a:t>.&lt;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ko-KR" altLang="en-US" sz="1200" dirty="0"/>
              <a:t>나는 </a:t>
            </a:r>
            <a:r>
              <a:rPr lang="en-US" altLang="ko-KR" sz="1200" dirty="0"/>
              <a:t>&lt;div style="</a:t>
            </a:r>
            <a:r>
              <a:rPr lang="en-US" altLang="ko-KR" sz="1200" b="1" dirty="0" err="1"/>
              <a:t>display:inline-block</a:t>
            </a:r>
            <a:r>
              <a:rPr lang="en-US" altLang="ko-KR" sz="1200" b="1" dirty="0"/>
              <a:t>; height:50px</a:t>
            </a:r>
            <a:r>
              <a:rPr lang="en-US" altLang="ko-KR" sz="1200" dirty="0"/>
              <a:t>"&gt;</a:t>
            </a:r>
          </a:p>
          <a:p>
            <a:pPr defTabSz="180000"/>
            <a:r>
              <a:rPr lang="en-US" altLang="ko-KR" sz="1200" dirty="0"/>
              <a:t>				div(inline-block)&lt;/div&gt; </a:t>
            </a:r>
            <a:r>
              <a:rPr lang="ko-KR" altLang="en-US" sz="1200" dirty="0"/>
              <a:t>입니다</a:t>
            </a:r>
            <a:r>
              <a:rPr lang="en-US" altLang="ko-KR" sz="1200" dirty="0"/>
              <a:t>.&lt;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ko-KR" altLang="en-US" sz="1200" dirty="0"/>
              <a:t>나는 </a:t>
            </a:r>
            <a:r>
              <a:rPr lang="en-US" altLang="ko-KR" sz="1200" dirty="0"/>
              <a:t>&lt;div&gt;div&lt;span style="</a:t>
            </a:r>
            <a:r>
              <a:rPr lang="en-US" altLang="ko-KR" sz="1200" b="1" dirty="0" err="1"/>
              <a:t>display:block</a:t>
            </a:r>
            <a:r>
              <a:rPr lang="en-US" altLang="ko-KR" sz="1200" dirty="0"/>
              <a:t>"&gt;</a:t>
            </a:r>
          </a:p>
          <a:p>
            <a:pPr defTabSz="180000"/>
            <a:r>
              <a:rPr lang="en-US" altLang="ko-KR" sz="1200" dirty="0"/>
              <a:t>								span(block)&lt;/span&gt; </a:t>
            </a:r>
            <a:r>
              <a:rPr lang="ko-KR" altLang="en-US" sz="1200" dirty="0"/>
              <a:t>입니다</a:t>
            </a:r>
            <a:r>
              <a:rPr lang="en-US" altLang="ko-KR" sz="1200" dirty="0"/>
              <a:t>.</a:t>
            </a:r>
          </a:p>
          <a:p>
            <a:pPr defTabSz="180000"/>
            <a:r>
              <a:rPr lang="en-US" altLang="ko-KR" sz="1200" dirty="0"/>
              <a:t>		&lt;/div&gt;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sp>
        <p:nvSpPr>
          <p:cNvPr id="12" name="TextBox 11"/>
          <p:cNvSpPr txBox="1"/>
          <p:nvPr/>
        </p:nvSpPr>
        <p:spPr>
          <a:xfrm>
            <a:off x="3420427" y="3284983"/>
            <a:ext cx="1744083" cy="442674"/>
          </a:xfrm>
          <a:prstGeom prst="wedgeRoundRectCallout">
            <a:avLst>
              <a:gd name="adj1" fmla="val 79712"/>
              <a:gd name="adj2" fmla="val 6971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 err="1"/>
              <a:t>display:none</a:t>
            </a:r>
            <a:r>
              <a:rPr lang="ko-KR" altLang="en-US" sz="1000" dirty="0"/>
              <a:t>으로 지정되어 텍스트가 보이지 않음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80810" y="5013175"/>
            <a:ext cx="1042349" cy="272415"/>
          </a:xfrm>
          <a:prstGeom prst="wedgeRoundRectCallout">
            <a:avLst>
              <a:gd name="adj1" fmla="val -60770"/>
              <a:gd name="adj2" fmla="val -8372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height</a:t>
            </a:r>
            <a:r>
              <a:rPr lang="ko-KR" altLang="en-US" sz="1000" dirty="0"/>
              <a:t> </a:t>
            </a:r>
            <a:r>
              <a:rPr lang="en-US" altLang="ko-KR" sz="1000" dirty="0"/>
              <a:t>: 50px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74679366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가을">
  <a:themeElements>
    <a:clrScheme name="가을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가을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12625</TotalTime>
  <Words>5588</Words>
  <Application>Microsoft Office PowerPoint</Application>
  <PresentationFormat>화면 슬라이드 쇼(4:3)</PresentationFormat>
  <Paragraphs>1022</Paragraphs>
  <Slides>46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46</vt:i4>
      </vt:variant>
    </vt:vector>
  </HeadingPairs>
  <TitlesOfParts>
    <vt:vector size="55" baseType="lpstr">
      <vt:lpstr>HY나무L</vt:lpstr>
      <vt:lpstr>HY나무M</vt:lpstr>
      <vt:lpstr>SourceCodePro-Regular</vt:lpstr>
      <vt:lpstr>YDVYGOStd11</vt:lpstr>
      <vt:lpstr>맑은 고딕</vt:lpstr>
      <vt:lpstr>휴먼편지체</vt:lpstr>
      <vt:lpstr>Wingdings</vt:lpstr>
      <vt:lpstr>Wingdings 2</vt:lpstr>
      <vt:lpstr>가을</vt:lpstr>
      <vt:lpstr>PowerPoint 프레젠테이션</vt:lpstr>
      <vt:lpstr>강의 목표</vt:lpstr>
      <vt:lpstr>배치</vt:lpstr>
      <vt:lpstr>블록 박스와 인라인 박스</vt:lpstr>
      <vt:lpstr>PowerPoint 프레젠테이션</vt:lpstr>
      <vt:lpstr>display : block</vt:lpstr>
      <vt:lpstr>display : inline</vt:lpstr>
      <vt:lpstr>display : inline-block</vt:lpstr>
      <vt:lpstr> 예제 5–1 display 프로퍼티로 박스 유형 설정 </vt:lpstr>
      <vt:lpstr>박스의 배치 : position</vt:lpstr>
      <vt:lpstr>상대 배치, position : relative</vt:lpstr>
      <vt:lpstr>예제 5-2 position : relative 상대 배치</vt:lpstr>
      <vt:lpstr>예제 5-2 실행 결과</vt:lpstr>
      <vt:lpstr>예제 5-3 position:absolute 절대 배치 </vt:lpstr>
      <vt:lpstr>예제 5-4 position : fixed로 브라우저 하단 오른쪽에 고정 배치</vt:lpstr>
      <vt:lpstr>예제 5-5 float : right로 브라우저의 오른편에 항상 배치</vt:lpstr>
      <vt:lpstr>예제 5-6 z-index로 카드 쌓기</vt:lpstr>
      <vt:lpstr>예제 5-7 visibility로 텍스트 숨기기</vt:lpstr>
      <vt:lpstr>예제 5-8 overflow 프로퍼티 활용</vt:lpstr>
      <vt:lpstr>CSS3로 리스트 꾸미기</vt:lpstr>
      <vt:lpstr>리스트 꾸미기에 사용할 HTML 페이지</vt:lpstr>
      <vt:lpstr>리스트와 아이템에 배경색 입히기</vt:lpstr>
      <vt:lpstr>마커의 위치, list-style-position</vt:lpstr>
      <vt:lpstr>마커 종류, list-style-type</vt:lpstr>
      <vt:lpstr>이미지 마커, list-style-image</vt:lpstr>
      <vt:lpstr>예제 5-9 CSS3 스타일을 응용하여 리스트로 메뉴 만들기 </vt:lpstr>
      <vt:lpstr>CSS3로 표 꾸미기</vt:lpstr>
      <vt:lpstr>표 테두리 제어, border</vt:lpstr>
      <vt:lpstr>셀 크기 제어, width height</vt:lpstr>
      <vt:lpstr>셀 여백 및 정렬</vt:lpstr>
      <vt:lpstr>배경색과 테두리 효과</vt:lpstr>
      <vt:lpstr>줄무늬 만들기</vt:lpstr>
      <vt:lpstr>예제 5-10 마우스가 올라오면 행의 배경색이 변하는 표 만들기</vt:lpstr>
      <vt:lpstr>폼 꾸미기</vt:lpstr>
      <vt:lpstr>폼 꾸미기</vt:lpstr>
      <vt:lpstr>예제 5-11 스타일로 폼 꾸미기</vt:lpstr>
      <vt:lpstr>CSS3 스타일로 태그에 동적 변화 만들기</vt:lpstr>
      <vt:lpstr>CSS3로 애니메이션 만들기</vt:lpstr>
      <vt:lpstr>CSS3 애니메이션 사례</vt:lpstr>
      <vt:lpstr>예제 5-12 애니메이션 만들기 연습 </vt:lpstr>
      <vt:lpstr>예제 5-12 애니메이션 만들기 연습 정답 </vt:lpstr>
      <vt:lpstr>전환(transition)</vt:lpstr>
      <vt:lpstr>예제 5-13 font-size에 대한 전환 효과 만들기</vt:lpstr>
      <vt:lpstr>변환(transform)</vt:lpstr>
      <vt:lpstr>transform에 사용 가능한 2차원 변환  함수</vt:lpstr>
      <vt:lpstr>예제 5-14 다양한  변환 사례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Kitae</dc:creator>
  <cp:lastModifiedBy>혜란 이</cp:lastModifiedBy>
  <cp:revision>492</cp:revision>
  <dcterms:created xsi:type="dcterms:W3CDTF">2011-08-27T14:53:28Z</dcterms:created>
  <dcterms:modified xsi:type="dcterms:W3CDTF">2023-10-04T15:26:39Z</dcterms:modified>
</cp:coreProperties>
</file>